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311" r:id="rId4"/>
    <p:sldId id="312" r:id="rId5"/>
    <p:sldId id="294" r:id="rId6"/>
    <p:sldId id="315" r:id="rId7"/>
    <p:sldId id="313" r:id="rId8"/>
    <p:sldId id="314" r:id="rId9"/>
    <p:sldId id="263" r:id="rId10"/>
    <p:sldId id="316" r:id="rId11"/>
    <p:sldId id="317" r:id="rId12"/>
    <p:sldId id="318" r:id="rId13"/>
    <p:sldId id="319" r:id="rId14"/>
    <p:sldId id="287" r:id="rId15"/>
    <p:sldId id="320" r:id="rId16"/>
    <p:sldId id="321" r:id="rId17"/>
    <p:sldId id="322" r:id="rId18"/>
    <p:sldId id="323" r:id="rId19"/>
    <p:sldId id="291" r:id="rId20"/>
  </p:sldIdLst>
  <p:sldSz cx="12190413" cy="6859588"/>
  <p:notesSz cx="9926638" cy="6797675"/>
  <p:defaultTextStyle>
    <a:defPPr>
      <a:defRPr lang="pl-PL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36" y="78"/>
      </p:cViewPr>
      <p:guideLst>
        <p:guide orient="horz" pos="2160"/>
        <p:guide pos="2880"/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EB7AB-3AE9-42E9-9879-D679081FE2AF}" type="datetimeFigureOut">
              <a:rPr lang="pl-PL" smtClean="0"/>
              <a:t>19.11.2024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D389A-B2CA-4A7C-9FE2-4D1BDEB6CF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4367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081338" y="557213"/>
            <a:ext cx="4876800" cy="274478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l-PL" sz="4400" b="0" strike="noStrike" spc="-1">
                <a:latin typeface="Arial"/>
              </a:rPr>
              <a:t>Kliknij, aby przesunąć slajd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103986" y="3477726"/>
            <a:ext cx="8831363" cy="329455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l-PL" sz="2000" b="0" strike="noStrike" spc="-1">
                <a:latin typeface="Arial"/>
              </a:rPr>
              <a:t>Kliknij, aby edytować format notatek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4790774" cy="36584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l-PL" sz="1400" b="0" strike="noStrike" spc="-1">
                <a:latin typeface="Times New Roman"/>
              </a:rPr>
              <a:t>&lt;główka&gt;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6248561" y="0"/>
            <a:ext cx="4790774" cy="36584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6955699"/>
            <a:ext cx="4790774" cy="36584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6248561" y="6955699"/>
            <a:ext cx="4790774" cy="36584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6379F782-1163-47F9-B436-D509D84A7315}" type="slidenum">
              <a:rPr lang="pl-PL" sz="1400" b="0" strike="noStrike" spc="-1">
                <a:latin typeface="Times New Roman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5163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382485C6-09AC-462A-B9F1-1D16A483E8FA}" type="slidenum">
              <a:rPr lang="pl-PL" sz="1200" b="0" strike="noStrike" spc="-1">
                <a:latin typeface="Times New Roman"/>
              </a:rPr>
              <a:t>1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02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6C227376-AB5C-4E73-8CC6-D1FFA52AC63F}" type="slidenum">
              <a:rPr lang="pl-PL" sz="1200" b="0" strike="noStrike" spc="-1">
                <a:latin typeface="Times New Roman"/>
              </a:rPr>
              <a:t>2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 dirty="0">
              <a:latin typeface="Arial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423CA137-8335-4A57-BFC9-00230E93108F}" type="slidenum">
              <a:rPr lang="pl-PL" sz="1200" b="0" strike="noStrike" spc="-1">
                <a:latin typeface="Times New Roman"/>
              </a:rPr>
              <a:t>3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204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423CA137-8335-4A57-BFC9-00230E93108F}" type="slidenum">
              <a:rPr lang="pl-PL" sz="1200" b="0" strike="noStrike" spc="-1">
                <a:latin typeface="Times New Roman"/>
              </a:rPr>
              <a:t>4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464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5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6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8272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7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070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8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6900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20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641530DD-4B77-467B-892C-B677F9559454}" type="slidenum">
              <a:rPr lang="pl-PL" sz="1200" b="0" strike="noStrike" spc="-1">
                <a:latin typeface="Times New Roman"/>
              </a:rPr>
              <a:t>9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10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3519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11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992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12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374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13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6742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20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641530DD-4B77-467B-892C-B677F9559454}" type="slidenum">
              <a:rPr lang="pl-PL" sz="1200" b="0" strike="noStrike" spc="-1">
                <a:latin typeface="Times New Roman"/>
              </a:rPr>
              <a:t>14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15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1113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16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8794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17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297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18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9159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382485C6-09AC-462A-B9F1-1D16A483E8FA}" type="slidenum">
              <a:rPr lang="pl-PL" sz="1200" b="0" strike="noStrike" spc="-1">
                <a:latin typeface="Times New Roman"/>
              </a:rPr>
              <a:t>19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521" y="3330843"/>
            <a:ext cx="10970892" cy="5262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10970892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521" y="2665589"/>
            <a:ext cx="10970412" cy="5262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521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509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521" y="3682933"/>
            <a:ext cx="10970892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10970892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521" y="3682933"/>
            <a:ext cx="10970892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521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509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8958" y="1604892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395" y="1604892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521" y="3682933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8958" y="3682933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8395" y="3682933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521" y="700591"/>
            <a:ext cx="10970412" cy="29084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pl-PL" sz="21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10970892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800" b="0" strike="noStrike" spc="-1">
                <a:latin typeface="Arial"/>
              </a:rPr>
              <a:t>Kliknij, aby edytować format tekstu konspektu</a:t>
            </a:r>
          </a:p>
          <a:p>
            <a:pPr marL="1028506" lvl="1" indent="-385690">
              <a:spcBef>
                <a:spcPts val="13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300" b="0" strike="noStrike" spc="-1">
                <a:latin typeface="Arial"/>
              </a:rPr>
              <a:t>Drugi poziom konspektu</a:t>
            </a:r>
          </a:p>
          <a:p>
            <a:pPr marL="1542758" lvl="2" indent="-342835">
              <a:spcBef>
                <a:spcPts val="10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900" b="0" strike="noStrike" spc="-1">
                <a:latin typeface="Arial"/>
              </a:rPr>
              <a:t>Trzeci poziom konspektu</a:t>
            </a:r>
          </a:p>
          <a:p>
            <a:pPr marL="2057011" lvl="3" indent="-257126">
              <a:spcBef>
                <a:spcPts val="6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strike="noStrike" spc="-1">
                <a:latin typeface="Arial"/>
              </a:rPr>
              <a:t>Czwarty poziom konspektu</a:t>
            </a:r>
          </a:p>
          <a:p>
            <a:pPr marL="2571264" lvl="4" indent="-257126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Piąty poziom konspektu</a:t>
            </a:r>
          </a:p>
          <a:p>
            <a:pPr marL="3085517" lvl="5" indent="-257126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Szósty poziom konspektu</a:t>
            </a:r>
          </a:p>
          <a:p>
            <a:pPr marL="3599770" lvl="6" indent="-257126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1088502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253" indent="-385690" algn="l" defTabSz="1088502" rtl="0" eaLnBrk="1" latinLnBrk="0" hangingPunct="1">
        <a:lnSpc>
          <a:spcPct val="90000"/>
        </a:lnSpc>
        <a:spcBef>
          <a:spcPts val="1687"/>
        </a:spcBef>
        <a:buClr>
          <a:srgbClr val="000000"/>
        </a:buClr>
        <a:buSzPct val="45000"/>
        <a:buFont typeface="Wingdings" charset="2"/>
        <a:buChar char="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8616" y="6419334"/>
            <a:ext cx="12214670" cy="448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CustomShape 1"/>
          <p:cNvSpPr/>
          <p:nvPr/>
        </p:nvSpPr>
        <p:spPr>
          <a:xfrm>
            <a:off x="-8615" y="998703"/>
            <a:ext cx="12191999" cy="20189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7136" tIns="53568" rIns="107136" bIns="53568" anchor="ctr">
            <a:noAutofit/>
          </a:bodyPr>
          <a:lstStyle/>
          <a:p>
            <a:pPr algn="ctr"/>
            <a:r>
              <a:rPr lang="pl-PL" sz="5400" b="1" spc="-1" dirty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 panose="02020603050405020304" pitchFamily="18" charset="0"/>
              </a:rPr>
              <a:t>„OLIMPIADA </a:t>
            </a:r>
          </a:p>
          <a:p>
            <a:pPr algn="ctr"/>
            <a:r>
              <a:rPr lang="pl-PL" sz="5400" b="1" spc="-1" dirty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 panose="02020603050405020304" pitchFamily="18" charset="0"/>
              </a:rPr>
              <a:t>AKTYWNOŚCI WIEJSKIEJ”</a:t>
            </a:r>
          </a:p>
        </p:txBody>
      </p:sp>
      <p:sp>
        <p:nvSpPr>
          <p:cNvPr id="46" name="CustomShape 2"/>
          <p:cNvSpPr/>
          <p:nvPr/>
        </p:nvSpPr>
        <p:spPr>
          <a:xfrm>
            <a:off x="-1586" y="4638909"/>
            <a:ext cx="12190413" cy="3390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Białystok, 19 listopada 2024 r. </a:t>
            </a:r>
            <a:endParaRPr lang="pl-PL" sz="15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6" y="6663800"/>
            <a:ext cx="12214670" cy="203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" y="5084178"/>
            <a:ext cx="12207640" cy="1398791"/>
          </a:xfrm>
          <a:prstGeom prst="rect">
            <a:avLst/>
          </a:prstGeom>
        </p:spPr>
      </p:pic>
      <p:sp>
        <p:nvSpPr>
          <p:cNvPr id="15" name="CustomShape 2"/>
          <p:cNvSpPr/>
          <p:nvPr/>
        </p:nvSpPr>
        <p:spPr>
          <a:xfrm>
            <a:off x="-8616" y="3288841"/>
            <a:ext cx="12214670" cy="5698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0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FINAŁ X EDYCJI KONKURSU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36465" y="3068536"/>
            <a:ext cx="7945736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Rectangle 16"/>
          <p:cNvSpPr/>
          <p:nvPr/>
        </p:nvSpPr>
        <p:spPr>
          <a:xfrm>
            <a:off x="2036465" y="4057230"/>
            <a:ext cx="7945736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Rectangle 2"/>
          <p:cNvSpPr/>
          <p:nvPr/>
        </p:nvSpPr>
        <p:spPr>
          <a:xfrm>
            <a:off x="0" y="6314559"/>
            <a:ext cx="122060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 </a:t>
            </a:r>
            <a:r>
              <a:rPr lang="pl-PL" sz="1000" b="1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„Europejski Fundusz Rolny na rzecz Rozwoju Obszarów Wiejskich: Europa inwestująca w obszary wiejskie”</a:t>
            </a:r>
            <a:endParaRPr lang="pl-PL" sz="10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7675" y="6097112"/>
            <a:ext cx="17621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cs typeface="Calibri" pitchFamily="34" charset="0"/>
              </a:rPr>
              <a:t>Unia Europejska</a:t>
            </a:r>
            <a:endParaRPr lang="pl-PL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53" name="CustomShape 1"/>
          <p:cNvSpPr/>
          <p:nvPr/>
        </p:nvSpPr>
        <p:spPr>
          <a:xfrm>
            <a:off x="921688" y="497888"/>
            <a:ext cx="9548524" cy="24472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„Olimpiada Aktywności Wiejskiej” </a:t>
            </a:r>
            <a:br>
              <a:rPr lang="pl-PL" sz="38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</a:b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w liczbach:</a:t>
            </a:r>
            <a:endParaRPr lang="pl-PL" sz="38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pl-PL" sz="3800" spc="-1" dirty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lnSpc>
                <a:spcPct val="100000"/>
              </a:lnSpc>
            </a:pPr>
            <a:endParaRPr lang="pl-PL" sz="38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7" name="CustomShape 2"/>
          <p:cNvSpPr/>
          <p:nvPr/>
        </p:nvSpPr>
        <p:spPr>
          <a:xfrm>
            <a:off x="921688" y="2407329"/>
            <a:ext cx="3952820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24</a:t>
            </a:r>
            <a:r>
              <a:rPr lang="pl-PL" sz="33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Zgłoszenia do tegorocznej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edycji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stomShape 2"/>
          <p:cNvSpPr/>
          <p:nvPr/>
        </p:nvSpPr>
        <p:spPr>
          <a:xfrm>
            <a:off x="9030818" y="2407329"/>
            <a:ext cx="2783538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</a:t>
            </a:r>
            <a:endParaRPr lang="pl-PL" sz="3300" b="1" spc="-1" dirty="0">
              <a:solidFill>
                <a:schemeClr val="bg1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Kategorie  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konkursowe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5122212" y="2406321"/>
            <a:ext cx="3393137" cy="12161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33 450 </a:t>
            </a: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zł</a:t>
            </a:r>
            <a:r>
              <a:rPr lang="pl-PL" sz="33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Pula nagród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stomShape 2"/>
          <p:cNvSpPr/>
          <p:nvPr/>
        </p:nvSpPr>
        <p:spPr>
          <a:xfrm>
            <a:off x="982193" y="4230611"/>
            <a:ext cx="2783538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</a:t>
            </a:r>
            <a:endParaRPr lang="pl-PL" sz="3300" b="1" spc="-1" dirty="0">
              <a:solidFill>
                <a:schemeClr val="bg1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Miejsca w każdej  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kategorii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stomShape 2"/>
          <p:cNvSpPr/>
          <p:nvPr/>
        </p:nvSpPr>
        <p:spPr>
          <a:xfrm>
            <a:off x="5170956" y="4230611"/>
            <a:ext cx="2783538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</a:t>
            </a:r>
            <a:endParaRPr lang="pl-PL" sz="3300" b="1" spc="-1" dirty="0">
              <a:solidFill>
                <a:srgbClr val="00B0F0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Wyróżnienia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w konkursie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863722" y="3541435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 rot="16200000">
            <a:off x="5194884" y="3390539"/>
            <a:ext cx="188363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Rectangle 14"/>
          <p:cNvSpPr/>
          <p:nvPr/>
        </p:nvSpPr>
        <p:spPr>
          <a:xfrm rot="16200000">
            <a:off x="8940922" y="3541433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Rectangle 15"/>
          <p:cNvSpPr/>
          <p:nvPr/>
        </p:nvSpPr>
        <p:spPr>
          <a:xfrm rot="16200000">
            <a:off x="863722" y="5379760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Rectangle 16"/>
          <p:cNvSpPr/>
          <p:nvPr/>
        </p:nvSpPr>
        <p:spPr>
          <a:xfrm rot="16200000">
            <a:off x="5043989" y="5379759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73DD220-371C-9835-68AF-DD7DF4751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Skład kapituły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9382864-91EB-ADE9-0BDE-5C2226ECFD09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18968" y="1591430"/>
            <a:ext cx="10872000" cy="4308872"/>
          </a:xfrm>
        </p:spPr>
        <p:txBody>
          <a:bodyPr anchor="t"/>
          <a:lstStyle/>
          <a:p>
            <a:pPr marL="128563" indent="0">
              <a:lnSpc>
                <a:spcPct val="150000"/>
              </a:lnSpc>
              <a:buNone/>
            </a:pPr>
            <a:r>
              <a:rPr lang="pl-PL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1. </a:t>
            </a:r>
            <a:r>
              <a:rPr lang="pl-PL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Katarzyna </a:t>
            </a:r>
            <a:r>
              <a:rPr lang="pl-PL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Ancipiuk</a:t>
            </a:r>
            <a:r>
              <a:rPr lang="pl-PL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l-PL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– Dyrektor Podlaskiego Muzeum Kultury Ludowej 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2. 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Barbara Ewa Laskowska </a:t>
            </a: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– Dyrektor Podlaskiej Izby Rolniczej 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3. 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Małgorzata Choroszucho </a:t>
            </a: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– kierownik Oddziału Rolnictwa 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Wydział Rolnictwa i Środowiska Podlaski Urząd Wojewódzki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4. 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Andrzej </a:t>
            </a:r>
            <a:r>
              <a:rPr lang="pl-PL" sz="2400" b="1" spc="-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Pleszuk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– Dyrektor wraz z pracownikami Departamentu Rolnictwa i Rozwoju Obszarów Wiejskich Urzędu Marszałkowskiego Województwa Podlaskiego w Białymstoku </a:t>
            </a:r>
          </a:p>
          <a:p>
            <a:pPr marL="128563" indent="0">
              <a:lnSpc>
                <a:spcPct val="100000"/>
              </a:lnSpc>
              <a:buNone/>
            </a:pPr>
            <a:endParaRPr lang="pl-PL" sz="2800" spc="-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13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56" name="CustomShape 1"/>
          <p:cNvSpPr/>
          <p:nvPr/>
        </p:nvSpPr>
        <p:spPr>
          <a:xfrm>
            <a:off x="0" y="1266825"/>
            <a:ext cx="12192000" cy="33244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endParaRPr lang="pl-PL" spc="-1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lnSpc>
                <a:spcPct val="100000"/>
              </a:lnSpc>
            </a:pPr>
            <a:endParaRPr lang="pl-PL" sz="3800" b="1" spc="-1" dirty="0">
              <a:solidFill>
                <a:schemeClr val="bg1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Działania skierowane do społeczności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jednej, bądź dwóch miejscowości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w obrębie jednej gminy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pl-PL" sz="36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250EC271-B9BA-8F72-65EB-60B82E0C003F}"/>
              </a:ext>
            </a:extLst>
          </p:cNvPr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E537365D-AFAF-7B50-04E6-5F0AB8ACE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Kategoria 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0272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5390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AKTYWNE ORZESZKI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Wyróżnienie – 1 000 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9525" y="2250930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„Orzeszki For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You</a:t>
            </a: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” 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23241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Działania podjęte przez KGW miały na celu aktywizację lokalnej społeczności z wykorzystaniem przyrodniczego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 społecznego potencjału miejsca zamieszkania.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ramach szeregu inicjatyw zostały zorganizowane m.in.: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 piknik rodzinny,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 warsztaty z przygotowania ozdób świątecznych,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 warsztaty pieczenia tradycyjnych ciasteczek,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każde z przeprowadzonych działań zaangażowany został potencjał ludzi z najbliższego otoczenia.</a:t>
            </a:r>
          </a:p>
        </p:txBody>
      </p:sp>
    </p:spTree>
    <p:extLst>
      <p:ext uri="{BB962C8B-B14F-4D97-AF65-F5344CB8AC3E}">
        <p14:creationId xmlns:p14="http://schemas.microsoft.com/office/powerpoint/2010/main" val="2345433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18317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„OCALIĆ OD ZAPOMNIENIA, </a:t>
            </a:r>
          </a:p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PIEŚNI POGRZEBOWE PRABABKI”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III  - 2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500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0" y="2175509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Koło Gospodyń Wiejskich </a:t>
            </a:r>
            <a:r>
              <a:rPr lang="pl-PL" sz="3400" b="1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Garbowianki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20779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Członkowie KGW </a:t>
            </a:r>
            <a:r>
              <a:rPr lang="pl-PL" sz="1600">
                <a:solidFill>
                  <a:schemeClr val="bg1"/>
                </a:solidFill>
                <a:latin typeface="Century Gothic" panose="020B0502020202020204" pitchFamily="34" charset="0"/>
              </a:rPr>
              <a:t>Garbowianki</a:t>
            </a:r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postanowili ocalić od zapomnienia „zeszyt wioskowy” z pieśniami pogrzebowymi, tym samym zachować dorobek kulturowy regionu.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Śpiewnik został przygotowany i wydany do druku przy wykorzystaniu dofinansowania z Agencji Restrukturyzacji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 Modernizacji Rolnictwa. Uwieńczeniem projektu było przeprowadzenie warsztatów śpiewu pieśni pogrzebowych przez zaprzyjaźnione Panie z Koła Różańcowego.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09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14008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</a:t>
            </a:r>
            <a:r>
              <a:rPr lang="pl-PL" sz="2800" cap="all" dirty="0">
                <a:solidFill>
                  <a:srgbClr val="00B0F0"/>
                </a:solidFill>
                <a:latin typeface="Century Gothic" panose="020B0502020202020204" pitchFamily="34" charset="0"/>
              </a:rPr>
              <a:t>WOLNOŚĆ TO NASZ SKARB - PAMIĘTAMY </a:t>
            </a:r>
          </a:p>
          <a:p>
            <a:r>
              <a:rPr lang="pl-PL" sz="2800" cap="all" dirty="0">
                <a:solidFill>
                  <a:srgbClr val="00B0F0"/>
                </a:solidFill>
                <a:latin typeface="Century Gothic" panose="020B0502020202020204" pitchFamily="34" charset="0"/>
              </a:rPr>
              <a:t>11 LISTOPADA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  - 3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500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0" y="2175509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Boróweczki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30628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dniu 11 listopada 2023 roku KGW </a:t>
            </a:r>
            <a:r>
              <a:rPr lang="pl-PL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Boróweczki</a:t>
            </a:r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zorganizowało w remizie uroczyste spotkanie, które miało na celu zgromadzić starszych, młodszych oraz najmłodszych mieszkańców Srebrnego Borku, aby wspólnie świętować 105. rocznicę odzyskania przez Polskę niepodległości.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Głównym celem przedsięwzięcia było propagowanie działań związanych z wzmacnianiem więzi międzypokoleniowych oraz podtrzymania tradycji patriotycznych, łącząc mieszkańców we wspólnym świętowaniu. Poprzez realizację zadania nastąpiła aktywizacja mieszkańców obszarów wiejskich województwa podlaskiego, której towarzyszyło poczucie wspólnoty i narodowej jedności.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80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5390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800" cap="all" dirty="0">
                <a:solidFill>
                  <a:srgbClr val="00B0F0"/>
                </a:solidFill>
                <a:latin typeface="Century Gothic" panose="020B0502020202020204" pitchFamily="34" charset="0"/>
              </a:rPr>
              <a:t>BEZPIECZNA SITAWKA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  - 4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500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0" y="2175509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Sitawce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Bezpieczna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Sitawka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 to projekt, który miał za zadanie podniesienie bezpieczeństwa mieszkańców wsi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Sitawka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. Przeprowadzono działania profilaktyczne, w ramach których: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 kominiarze dokonali przeglądu wszystkich kominów we wsi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Sitawka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 i wyczyścili 20 z nich,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-19 domów wyposażono w urządzenia 2 w 1 czujniki czadu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 dymu,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-10 mieszkańców wzięło udział w warsztatach z pierwszej pomocy przedmedycznej,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-zostały sprawdzone i odnowione hydranty.</a:t>
            </a:r>
          </a:p>
        </p:txBody>
      </p:sp>
    </p:spTree>
    <p:extLst>
      <p:ext uri="{BB962C8B-B14F-4D97-AF65-F5344CB8AC3E}">
        <p14:creationId xmlns:p14="http://schemas.microsoft.com/office/powerpoint/2010/main" val="3613907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67" name="CustomShape 1"/>
          <p:cNvSpPr/>
          <p:nvPr/>
        </p:nvSpPr>
        <p:spPr>
          <a:xfrm>
            <a:off x="0" y="0"/>
            <a:ext cx="12189453" cy="10776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7136" tIns="53568" rIns="107136" bIns="53568">
            <a:spAutoFit/>
          </a:bodyPr>
          <a:lstStyle/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-2547" y="1790892"/>
            <a:ext cx="12192000" cy="24472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endParaRPr lang="pl-PL" sz="38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Działania skierowane do minimum trzech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miejscowości, ale nie wychodzące poza obszar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jednej gminy</a:t>
            </a:r>
            <a:endParaRPr lang="pl-PL" sz="42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74D25F2-583A-1771-1D99-A9C344DD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Kategoria II</a:t>
            </a:r>
            <a:endParaRPr lang="pl-PL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6B8994-00EF-5304-FC34-8459CC671C8E}"/>
              </a:ext>
            </a:extLst>
          </p:cNvPr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14008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„TRADYCJA </a:t>
            </a:r>
          </a:p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I PATRIOTYZM TO </a:t>
            </a:r>
          </a:p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NASZA TOŻSAMOŚĆ”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Wyróżnienie – 1 000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Karakulach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3241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Działania podjęte przez KGW miały na celu integrację społeczno-pokoleniową, wśród mieszkańców wsi Karakule, jak również miejscowości sąsiadujących. </a:t>
            </a:r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W ramach szeregu inicjatyw zostały zorganizowane m.in.: 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Potańcówka w rytmie polskich przebojów;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Ognisko Patriotyczne na Święto Niepodległości;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Lepienie pierogów wigilijnych z dziećmi;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Wigilia Ekumeniczna;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Farbowanie jajek i pieczenie babki wielkanocnej.</a:t>
            </a:r>
          </a:p>
        </p:txBody>
      </p:sp>
    </p:spTree>
    <p:extLst>
      <p:ext uri="{BB962C8B-B14F-4D97-AF65-F5344CB8AC3E}">
        <p14:creationId xmlns:p14="http://schemas.microsoft.com/office/powerpoint/2010/main" val="152784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16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9699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NA  WSI  MALOWANE. WERNISAŻ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III - 2 500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-54652" y="2091235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Stowarzyszenie Przyjaciół Niewodnicy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 ramach projektu, zostały zorganizowane dwa wernisaże prac malarskich: Pani Katarzyny Krauze-Romejko – mieszkanki Niewodnicy Koryckiej, która z zamiłowania maluje, </a:t>
            </a:r>
            <a:b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a z powołania jest pediatrą oraz Pani Elżbiety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Stelmaszuk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 –rodowitej mieszkanki Niewodnicy oraz absolwentki Liceum Sztuk Plastycznych w Supraślu.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Wernisaż prac malarskich miał charakter wielopokoleniowy. Wzięły w nim udział osoby w różnym wieku, rodzice z dziećmi oraz osoby starsze. Przekaz płynący z wydarzenia jest taki, </a:t>
            </a:r>
            <a:b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że w każdej wsi są różne talenty, warto je pokazać innym.</a:t>
            </a:r>
          </a:p>
        </p:txBody>
      </p:sp>
    </p:spTree>
    <p:extLst>
      <p:ext uri="{BB962C8B-B14F-4D97-AF65-F5344CB8AC3E}">
        <p14:creationId xmlns:p14="http://schemas.microsoft.com/office/powerpoint/2010/main" val="201936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26935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„ŚWIĄTECZNA INTEGRACJA W PARAFII P.W. ZNALEZIENIE </a:t>
            </a:r>
          </a:p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I PODWYŻSZENIA  KRZYŻA ŚWIĘTEGO </a:t>
            </a:r>
          </a:p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W KORYCINIE”</a:t>
            </a:r>
            <a:endParaRPr lang="pl-PL" sz="2800" spc="-1" dirty="0">
              <a:solidFill>
                <a:srgbClr val="00B0F0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 - 3 500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9525" y="2089440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Grupa Nieformalna z Domu Gościnnego w Dzięciołówce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3241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Grupa wolontariuszy -10 mieszkańców Domu Gościnnego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z Dzięciołówki podjęło się wykonania upominków dla parafian odwiedzających kościół w Dniu Wigilijnym oraz obdarowanie osób samotnych, wykluczonych komunikacyjnie poprzez dowiezienie upominków do ich domów. Ponadto została wykonana i umieszczona w Kościele na okres Bożonarodzeniowy wystawa pt.: „Malowane Stajenki”. Dzięki zaangażowaniu miejscowych listonoszy i lekarzy rodzinnych został utworzony trwały spis – Bank Osób Niesamodzielnych.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017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06" y="-277006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23395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33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PO PIERWSZE ZDROWIE - CYKL WARSZTATÓW ZWIĄZANYCH </a:t>
            </a:r>
          </a:p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Z DOBROSTANEM  MIESZKAŃCÓW WSI”</a:t>
            </a:r>
            <a:endParaRPr lang="pl-PL" sz="2800" spc="-1" dirty="0">
              <a:solidFill>
                <a:srgbClr val="00B0F0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 - 4 500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33552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Inicjatywa podjęta przez KGW miała na celu kompleksowe zaopiekowanie mieszkanek i mieszkańców wsi pod kątem zdrowia fizycznego i psychicznego. W ramach licznych spotkań </a:t>
            </a:r>
            <a:r>
              <a:rPr lang="pl-PL" sz="1500" spc="-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zostało zorganizowane:</a:t>
            </a:r>
            <a:endParaRPr lang="pl-PL" sz="15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Warsztaty odporności psychicznej i fizycznej dla kobiet </a:t>
            </a:r>
          </a:p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 dziewczynek,</a:t>
            </a:r>
          </a:p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 Spotkania z podczas których zostały przeprowadzone wśród mieszkańców pomiary ciała ze wskazaniem jak należy się zdrowo odżywiać, by jak najdłużej cieszyć się zdrowiem oraz sprawnością fizyczną</a:t>
            </a:r>
          </a:p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 Warsztaty, których celem było budowanie świadomego czerpania z dobrodziejstw natury w otoczeniu, którym się znajdujemy.</a:t>
            </a:r>
          </a:p>
          <a:p>
            <a:pPr marL="285750" indent="-285750">
              <a:buFontTx/>
              <a:buChar char="-"/>
            </a:pP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Polaneczki w Polankach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12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15"/>
            <a:ext cx="12206054" cy="6865904"/>
          </a:xfrm>
          <a:prstGeom prst="rect">
            <a:avLst/>
          </a:prstGeom>
        </p:spPr>
      </p:pic>
      <p:sp>
        <p:nvSpPr>
          <p:cNvPr id="68" name="CustomShape 2"/>
          <p:cNvSpPr/>
          <p:nvPr/>
        </p:nvSpPr>
        <p:spPr>
          <a:xfrm>
            <a:off x="0" y="1619250"/>
            <a:ext cx="12192000" cy="18625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endParaRPr lang="pl-PL" sz="38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Działania skierowane poza obręb gminy,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ale mieszczące się w ramach województwa</a:t>
            </a:r>
            <a:endParaRPr lang="pl-PL" sz="42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7" name="CustomShape 1"/>
          <p:cNvSpPr/>
          <p:nvPr/>
        </p:nvSpPr>
        <p:spPr>
          <a:xfrm>
            <a:off x="0" y="0"/>
            <a:ext cx="12189453" cy="10776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7136" tIns="53568" rIns="107136" bIns="53568">
            <a:spAutoFit/>
          </a:bodyPr>
          <a:lstStyle/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6AEFD2E-8901-DDE2-7AD4-92B20B3C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Kategoria III</a:t>
            </a:r>
            <a:endParaRPr lang="pl-PL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8611464-B1DE-4737-4DE4-1FFD357EF75E}"/>
              </a:ext>
            </a:extLst>
          </p:cNvPr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2396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9699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SMACZNIE, STROJNIE, ŚPIEWAJĄCO!</a:t>
            </a:r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Wyróżnienie – 1 000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Członkowie Koła Gospodyń Wiejskich pod hasłem „Smacznie, strojnie, śpiewająco!” zorganizowali cykl spotkań poświęconych różnym formom spędzania czasu.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Odbyły się m.in warsztaty kulinarne oraz spotkania z seniorami i osobami samotnymi, których celem była poprawa życia osób starszych, integracja seniorów z lokalną społecznością.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Z gminnego projektu „Gospodynie się stroją” zostało uszytych 15 kompletów świątecznych strojów na miarę oraz zakupiono dodatki. Członkowie Koła wzięli również udział w występach wokalnych podczas imprez kulturalnych na terenie gminy. 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Szudziałowie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96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15855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4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TEATR MALOWANY – EDUKACJA I PRAWA UNIJNE OSÓB STARSZYCH </a:t>
            </a:r>
          </a:p>
          <a:p>
            <a:r>
              <a:rPr lang="pl-PL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I NIEPEŁNOSPRAWNYCH</a:t>
            </a:r>
            <a:r>
              <a:rPr lang="pl-PL" sz="24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III - 2 500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Inicjatywa polegała na zorganizowaniu „mini debaty” dla mieszkańców Domu Gościnnego w Dzięciołówce na temat praw europejskich oraz debaty skierowanej do samorządu 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 mieszkańców gminy Korycin </a:t>
            </a:r>
            <a:r>
              <a:rPr lang="pl-PL" sz="1600">
                <a:solidFill>
                  <a:schemeClr val="bg1"/>
                </a:solidFill>
                <a:latin typeface="Century Gothic" panose="020B0502020202020204" pitchFamily="34" charset="0"/>
              </a:rPr>
              <a:t>pt.: „Co </a:t>
            </a:r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trzeba zrobić aby osobom niepełnosprawnym i starszym żyło się w naszej gminie lepiej?”. Ponadto członkowie Stowarzyszenia w formie „teatru malowanego” w oparciu o biografię Zofii Stryjeńskiej przekazywali na spotkaniach twórczych prawa osób starszych i niepełnosprawnych. Utworzone zostało również „Muzeum Zofii Stryjeńskiej” dostępne do zwiedzania z przewodnikiem.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Stowarzyszenie Potrzebni dla Wsi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435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17086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6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„NASZE TRADYCJE KULINARNE </a:t>
            </a:r>
          </a:p>
          <a:p>
            <a:r>
              <a:rPr lang="pl-PL" sz="26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I RĘKODZIELNICZE DZIEDZICTWO”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 - 3 500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0779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Inicjatywa zakładała organizację spotkań oraz warsztatów poświęconych lokalnej kuchni oraz nauki podstaw rękodzieła związanego z powstaniem koronki siatkowej za pomocą iglicy.</a:t>
            </a:r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cs typeface="Times New Roman" panose="02020603050405020304" pitchFamily="18" charset="0"/>
              </a:rPr>
              <a:t>Zostały przeprowadzone warsztaty z przygotowania kiszonek oraz chleba na zakwasie. </a:t>
            </a:r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cs typeface="Times New Roman" panose="02020603050405020304" pitchFamily="18" charset="0"/>
              </a:rPr>
              <a:t>Realizacja zadania wpłynęła na podniesienie jakości życia społeczności lokalnej – wdrożono i pokazano dobre praktyki, podzielono się wiedzą i doświadczeniem.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Łapiczach „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Łapiczanki</a:t>
            </a: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4517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9699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„PIĘKNE I POŻYTECZNE – W ZGODZIE Z NATURĄ”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 - 4 500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8166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KGW w temacie „Piękne i pożyteczne – w zgodzie z naturą” zorganizowało: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1. Szkolenie dotyczące zakładania i pielęgnacji remizy.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2. Nasadzenia ,,pokazowej remizy” w miejscowości Szudziałowo.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3. Szkolenie wyjazdowe pn. ,,Bioróżnorodność na wyciągnięcie ręki” w Korycinach.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4. Warsztaty wyjazdowe: „Ziołowy Zakątek” Koryciny,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,,Zielona Dolina” Kuryły, podczas których uczestnicy zwiększyli wiedzę i nabyli umiejętności do przygotowywania potraw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duchu „zero waste”.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1881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Stowarzyszenie Przyjaciół Gminy Szudziałowo</a:t>
            </a:r>
          </a:p>
        </p:txBody>
      </p:sp>
    </p:spTree>
    <p:extLst>
      <p:ext uri="{BB962C8B-B14F-4D97-AF65-F5344CB8AC3E}">
        <p14:creationId xmlns:p14="http://schemas.microsoft.com/office/powerpoint/2010/main" val="1485385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8616" y="6419334"/>
            <a:ext cx="12214670" cy="448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" y="5084178"/>
            <a:ext cx="12207640" cy="139879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314559"/>
            <a:ext cx="122060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 </a:t>
            </a:r>
            <a:r>
              <a:rPr lang="pl-PL" sz="1000" b="1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„Europejski Fundusz Rolny na rzecz Rozwoju Obszarów Wiejskich: Europa inwestująca w obszary wiejskie”</a:t>
            </a:r>
            <a:endParaRPr lang="pl-PL" sz="10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206054" cy="203434"/>
          </a:xfrm>
          <a:prstGeom prst="rect">
            <a:avLst/>
          </a:prstGeom>
        </p:spPr>
      </p:pic>
      <p:sp>
        <p:nvSpPr>
          <p:cNvPr id="15" name="CustomShape 2"/>
          <p:cNvSpPr/>
          <p:nvPr/>
        </p:nvSpPr>
        <p:spPr>
          <a:xfrm>
            <a:off x="-8616" y="590791"/>
            <a:ext cx="12197440" cy="5698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0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Wszystkim laureatom</a:t>
            </a:r>
          </a:p>
        </p:txBody>
      </p:sp>
      <p:sp>
        <p:nvSpPr>
          <p:cNvPr id="11" name="CustomShape 2"/>
          <p:cNvSpPr/>
          <p:nvPr/>
        </p:nvSpPr>
        <p:spPr>
          <a:xfrm>
            <a:off x="-25846" y="3179070"/>
            <a:ext cx="12214670" cy="5698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0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 zapraszamy do udziału w kolejnej edycji.</a:t>
            </a:r>
          </a:p>
        </p:txBody>
      </p:sp>
      <p:sp>
        <p:nvSpPr>
          <p:cNvPr id="12" name="CustomShape 2"/>
          <p:cNvSpPr/>
          <p:nvPr/>
        </p:nvSpPr>
        <p:spPr>
          <a:xfrm>
            <a:off x="0" y="1602017"/>
            <a:ext cx="12214670" cy="11238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6600" b="1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serdecznie gratulujemy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7675" y="6097112"/>
            <a:ext cx="17621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cs typeface="Calibri" pitchFamily="34" charset="0"/>
              </a:rPr>
              <a:t>Unia Europejska</a:t>
            </a:r>
            <a:endParaRPr lang="pl-PL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32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7310</TotalTime>
  <Words>1343</Words>
  <Application>Microsoft Office PowerPoint</Application>
  <PresentationFormat>Niestandardowy</PresentationFormat>
  <Paragraphs>160</Paragraphs>
  <Slides>19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Symbol</vt:lpstr>
      <vt:lpstr>Times New Roman</vt:lpstr>
      <vt:lpstr>Wingdings</vt:lpstr>
      <vt:lpstr>Office Theme</vt:lpstr>
      <vt:lpstr>Prezentacja programu PowerPoint</vt:lpstr>
      <vt:lpstr>Prezentacja programu PowerPoint</vt:lpstr>
      <vt:lpstr>Skład kapituły</vt:lpstr>
      <vt:lpstr>Kategoria I</vt:lpstr>
      <vt:lpstr>Prezentacja programu PowerPoint</vt:lpstr>
      <vt:lpstr>Prezentacja programu PowerPoint</vt:lpstr>
      <vt:lpstr>Prezentacja programu PowerPoint</vt:lpstr>
      <vt:lpstr>Prezentacja programu PowerPoint</vt:lpstr>
      <vt:lpstr>Kategoria II</vt:lpstr>
      <vt:lpstr>Prezentacja programu PowerPoint</vt:lpstr>
      <vt:lpstr>Prezentacja programu PowerPoint</vt:lpstr>
      <vt:lpstr>Prezentacja programu PowerPoint</vt:lpstr>
      <vt:lpstr>Prezentacja programu PowerPoint</vt:lpstr>
      <vt:lpstr>Kategoria III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Informator dotyczący inwestycji, z udziałem środków z budżetu województwa, PUBLICZNYCH ZAKŁADÓW OPIEKI ZDROWOTNEJ,  DLA KTÓRYCH PODMIOTEM TWORZĄCYM JEST WOJEWÓDZTWO PODLASKIE</dc:title>
  <dc:creator>urszula.zawada</dc:creator>
  <cp:lastModifiedBy>Augustynowicz Anna</cp:lastModifiedBy>
  <cp:revision>648</cp:revision>
  <cp:lastPrinted>2020-10-29T10:22:06Z</cp:lastPrinted>
  <dcterms:created xsi:type="dcterms:W3CDTF">2017-09-04T08:10:19Z</dcterms:created>
  <dcterms:modified xsi:type="dcterms:W3CDTF">2024-11-19T10:32:18Z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17</vt:i4>
  </property>
  <property fmtid="{D5CDD505-2E9C-101B-9397-08002B2CF9AE}" pid="8" name="PresentationFormat">
    <vt:lpwstr>Pokaz na ekranie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