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311" r:id="rId4"/>
    <p:sldId id="312" r:id="rId5"/>
    <p:sldId id="294" r:id="rId6"/>
    <p:sldId id="315" r:id="rId7"/>
    <p:sldId id="313" r:id="rId8"/>
    <p:sldId id="314" r:id="rId9"/>
    <p:sldId id="263" r:id="rId10"/>
    <p:sldId id="316" r:id="rId11"/>
    <p:sldId id="317" r:id="rId12"/>
    <p:sldId id="318" r:id="rId13"/>
    <p:sldId id="319" r:id="rId14"/>
    <p:sldId id="287" r:id="rId15"/>
    <p:sldId id="320" r:id="rId16"/>
    <p:sldId id="321" r:id="rId17"/>
    <p:sldId id="322" r:id="rId18"/>
    <p:sldId id="323" r:id="rId19"/>
    <p:sldId id="291" r:id="rId20"/>
  </p:sldIdLst>
  <p:sldSz cx="12190413" cy="6859588"/>
  <p:notesSz cx="9926638" cy="6797675"/>
  <p:defaultTextStyle>
    <a:defPPr>
      <a:defRPr lang="pl-PL"/>
    </a:defPPr>
    <a:lvl1pPr marL="0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1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orient="horz" pos="2160"/>
        <p:guide pos="2880"/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EB7AB-3AE9-42E9-9879-D679081FE2AF}" type="datetimeFigureOut">
              <a:rPr lang="pl-PL" smtClean="0"/>
              <a:t>19.11.2024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5621696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D389A-B2CA-4A7C-9FE2-4D1BDEB6CF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4367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081338" y="557213"/>
            <a:ext cx="4876800" cy="274478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l-PL" sz="4400" b="0" strike="noStrike" spc="-1">
                <a:latin typeface="Arial"/>
              </a:rPr>
              <a:t>Kliknij, aby przesunąć slajd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1103986" y="3477726"/>
            <a:ext cx="8831363" cy="329455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l-PL" sz="2000" b="0" strike="noStrike" spc="-1">
                <a:latin typeface="Arial"/>
              </a:rPr>
              <a:t>Kliknij, aby edytować format notatek</a:t>
            </a: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4790774" cy="36584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l-PL" sz="1400" b="0" strike="noStrike" spc="-1">
                <a:latin typeface="Times New Roman"/>
              </a:rPr>
              <a:t>&lt;główka&gt;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6248561" y="0"/>
            <a:ext cx="4790774" cy="36584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pl-PL" sz="1400" b="0" strike="noStrike" spc="-1">
                <a:latin typeface="Times New Roman"/>
              </a:rPr>
              <a:t>&lt;data/godzina&gt;</a:t>
            </a: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6955699"/>
            <a:ext cx="4790774" cy="36584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pl-PL" sz="1400" b="0" strike="noStrike" spc="-1">
                <a:latin typeface="Times New Roman"/>
              </a:rPr>
              <a:t>&lt;stopka&gt;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6248561" y="6955699"/>
            <a:ext cx="4790774" cy="36584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6379F782-1163-47F9-B436-D509D84A7315}" type="slidenum">
              <a:rPr lang="pl-PL" sz="1400" b="0" strike="noStrike" spc="-1">
                <a:latin typeface="Times New Roman"/>
              </a:rPr>
              <a:t>‹#›</a:t>
            </a:fld>
            <a:endParaRPr lang="pl-PL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55163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99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382485C6-09AC-462A-B9F1-1D16A483E8FA}" type="slidenum">
              <a:rPr lang="pl-PL" sz="1200" b="0" strike="noStrike" spc="-1">
                <a:latin typeface="Times New Roman"/>
              </a:rPr>
              <a:t>1</a:t>
            </a:fld>
            <a:endParaRPr lang="pl-PL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02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6C227376-AB5C-4E73-8CC6-D1FFA52AC63F}" type="slidenum">
              <a:rPr lang="pl-PL" sz="1200" b="0" strike="noStrike" spc="-1">
                <a:latin typeface="Times New Roman"/>
              </a:rPr>
              <a:t>2</a:t>
            </a:fld>
            <a:endParaRPr lang="pl-PL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 dirty="0">
              <a:latin typeface="Arial"/>
            </a:endParaRPr>
          </a:p>
        </p:txBody>
      </p:sp>
      <p:sp>
        <p:nvSpPr>
          <p:cNvPr id="105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423CA137-8335-4A57-BFC9-00230E93108F}" type="slidenum">
              <a:rPr lang="pl-PL" sz="1200" b="0" strike="noStrike" spc="-1">
                <a:latin typeface="Times New Roman"/>
              </a:rPr>
              <a:t>3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9204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05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423CA137-8335-4A57-BFC9-00230E93108F}" type="slidenum">
              <a:rPr lang="pl-PL" sz="1200" b="0" strike="noStrike" spc="-1">
                <a:latin typeface="Times New Roman"/>
              </a:rPr>
              <a:t>4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464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5</a:t>
            </a:fld>
            <a:endParaRPr lang="pl-PL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6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8272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7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0704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8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6900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20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641530DD-4B77-467B-892C-B677F9559454}" type="slidenum">
              <a:rPr lang="pl-PL" sz="1200" b="0" strike="noStrike" spc="-1">
                <a:latin typeface="Times New Roman"/>
              </a:rPr>
              <a:t>9</a:t>
            </a:fld>
            <a:endParaRPr lang="pl-PL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10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3519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11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9927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12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3749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13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67421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20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641530DD-4B77-467B-892C-B677F9559454}" type="slidenum">
              <a:rPr lang="pl-PL" sz="1200" b="0" strike="noStrike" spc="-1">
                <a:latin typeface="Times New Roman"/>
              </a:rPr>
              <a:t>14</a:t>
            </a:fld>
            <a:endParaRPr lang="pl-PL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15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11135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16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87948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17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4297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02051A96-5CC6-44AF-8BD5-CFEE1316F84A}" type="slidenum">
              <a:rPr lang="pl-PL" sz="1200" b="0" strike="noStrike" spc="-1">
                <a:latin typeface="Times New Roman"/>
              </a:rPr>
              <a:t>18</a:t>
            </a:fld>
            <a:endParaRPr lang="pl-PL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91597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992536" y="3228983"/>
            <a:ext cx="7940288" cy="3058387"/>
          </a:xfrm>
          <a:prstGeom prst="rect">
            <a:avLst/>
          </a:prstGeom>
        </p:spPr>
        <p:txBody>
          <a:bodyPr lIns="92160" tIns="46080" rIns="92160" bIns="46080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99" name="CustomShape 3"/>
          <p:cNvSpPr/>
          <p:nvPr/>
        </p:nvSpPr>
        <p:spPr>
          <a:xfrm>
            <a:off x="5622969" y="6456732"/>
            <a:ext cx="4300288" cy="3394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 algn="r">
              <a:lnSpc>
                <a:spcPct val="100000"/>
              </a:lnSpc>
            </a:pPr>
            <a:fld id="{382485C6-09AC-462A-B9F1-1D16A483E8FA}" type="slidenum">
              <a:rPr lang="pl-PL" sz="1200" b="0" strike="noStrike" spc="-1">
                <a:latin typeface="Times New Roman"/>
              </a:rPr>
              <a:t>19</a:t>
            </a:fld>
            <a:endParaRPr lang="pl-PL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521" y="3330843"/>
            <a:ext cx="10970892" cy="5262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10970892" cy="39782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5353703" cy="39782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509" y="1604892"/>
            <a:ext cx="5353703" cy="39782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521" y="2665589"/>
            <a:ext cx="10970412" cy="5262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509" y="1604892"/>
            <a:ext cx="5353703" cy="39782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521" y="3682933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5353703" cy="39782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509" y="1604892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509" y="3682933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509" y="1604892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521" y="3682933"/>
            <a:ext cx="10970892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10970892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521" y="3682933"/>
            <a:ext cx="10970892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509" y="1604892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521" y="3682933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509" y="3682933"/>
            <a:ext cx="5353703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521" y="485917"/>
            <a:ext cx="10970412" cy="72019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l-PL" sz="52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3532340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8958" y="1604892"/>
            <a:ext cx="3532340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8395" y="1604892"/>
            <a:ext cx="3532340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521" y="3682933"/>
            <a:ext cx="3532340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8958" y="3682933"/>
            <a:ext cx="3532340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8395" y="3682933"/>
            <a:ext cx="3532340" cy="18972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8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521" y="700591"/>
            <a:ext cx="10970412" cy="29084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pl-PL" sz="2100" b="0" strike="noStrike" spc="-1">
                <a:latin typeface="Arial"/>
              </a:rPr>
              <a:t>Kliknij, aby edytować format tekstu tytułu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521" y="1604892"/>
            <a:ext cx="10970892" cy="39782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800" b="0" strike="noStrike" spc="-1">
                <a:latin typeface="Arial"/>
              </a:rPr>
              <a:t>Kliknij, aby edytować format tekstu konspektu</a:t>
            </a:r>
          </a:p>
          <a:p>
            <a:pPr marL="1028506" lvl="1" indent="-385690">
              <a:spcBef>
                <a:spcPts val="135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300" b="0" strike="noStrike" spc="-1">
                <a:latin typeface="Arial"/>
              </a:rPr>
              <a:t>Drugi poziom konspektu</a:t>
            </a:r>
          </a:p>
          <a:p>
            <a:pPr marL="1542758" lvl="2" indent="-342835">
              <a:spcBef>
                <a:spcPts val="10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900" b="0" strike="noStrike" spc="-1">
                <a:latin typeface="Arial"/>
              </a:rPr>
              <a:t>Trzeci poziom konspektu</a:t>
            </a:r>
          </a:p>
          <a:p>
            <a:pPr marL="2057011" lvl="3" indent="-257126">
              <a:spcBef>
                <a:spcPts val="67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400" b="0" strike="noStrike" spc="-1">
                <a:latin typeface="Arial"/>
              </a:rPr>
              <a:t>Czwarty poziom konspektu</a:t>
            </a:r>
          </a:p>
          <a:p>
            <a:pPr marL="2571264" lvl="4" indent="-257126">
              <a:spcBef>
                <a:spcPts val="33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latin typeface="Arial"/>
              </a:rPr>
              <a:t>Piąty poziom konspektu</a:t>
            </a:r>
          </a:p>
          <a:p>
            <a:pPr marL="3085517" lvl="5" indent="-257126">
              <a:spcBef>
                <a:spcPts val="33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latin typeface="Arial"/>
              </a:rPr>
              <a:t>Szósty poziom konspektu</a:t>
            </a:r>
          </a:p>
          <a:p>
            <a:pPr marL="3599770" lvl="6" indent="-257126">
              <a:spcBef>
                <a:spcPts val="33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1088502" rtl="0" eaLnBrk="1" latinLnBrk="0" hangingPunct="1">
        <a:lnSpc>
          <a:spcPct val="90000"/>
        </a:lnSpc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4253" indent="-385690" algn="l" defTabSz="1088502" rtl="0" eaLnBrk="1" latinLnBrk="0" hangingPunct="1">
        <a:lnSpc>
          <a:spcPct val="90000"/>
        </a:lnSpc>
        <a:spcBef>
          <a:spcPts val="1687"/>
        </a:spcBef>
        <a:buClr>
          <a:srgbClr val="000000"/>
        </a:buClr>
        <a:buSzPct val="45000"/>
        <a:buFont typeface="Wingdings" charset="2"/>
        <a:buChar char="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16376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e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206054" cy="68659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8616" y="6419334"/>
            <a:ext cx="12214670" cy="448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CustomShape 1"/>
          <p:cNvSpPr/>
          <p:nvPr/>
        </p:nvSpPr>
        <p:spPr>
          <a:xfrm>
            <a:off x="-8615" y="998703"/>
            <a:ext cx="12191999" cy="20189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7136" tIns="53568" rIns="107136" bIns="53568" anchor="ctr">
            <a:noAutofit/>
          </a:bodyPr>
          <a:lstStyle/>
          <a:p>
            <a:pPr algn="ctr"/>
            <a:r>
              <a:rPr lang="pl-PL" sz="5400" b="1" spc="-1" dirty="0">
                <a:solidFill>
                  <a:schemeClr val="bg1"/>
                </a:solidFill>
                <a:latin typeface="Century Gothic" pitchFamily="34" charset="0"/>
                <a:ea typeface="Calibri"/>
                <a:cs typeface="Times New Roman" panose="02020603050405020304" pitchFamily="18" charset="0"/>
              </a:rPr>
              <a:t>„OLIMPIADA </a:t>
            </a:r>
          </a:p>
          <a:p>
            <a:pPr algn="ctr"/>
            <a:r>
              <a:rPr lang="pl-PL" sz="5400" b="1" spc="-1" dirty="0">
                <a:solidFill>
                  <a:schemeClr val="bg1"/>
                </a:solidFill>
                <a:latin typeface="Century Gothic" pitchFamily="34" charset="0"/>
                <a:ea typeface="Calibri"/>
                <a:cs typeface="Times New Roman" panose="02020603050405020304" pitchFamily="18" charset="0"/>
              </a:rPr>
              <a:t>AKTYWNOŚCI WIEJSKIEJ”</a:t>
            </a:r>
          </a:p>
        </p:txBody>
      </p:sp>
      <p:sp>
        <p:nvSpPr>
          <p:cNvPr id="46" name="CustomShape 2"/>
          <p:cNvSpPr/>
          <p:nvPr/>
        </p:nvSpPr>
        <p:spPr>
          <a:xfrm>
            <a:off x="-1586" y="4638909"/>
            <a:ext cx="12190413" cy="3390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15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Białystok, 19 listopada 2024 r. </a:t>
            </a:r>
            <a:endParaRPr lang="pl-PL" sz="15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16" y="6663800"/>
            <a:ext cx="12214670" cy="2035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6" y="5084178"/>
            <a:ext cx="12207640" cy="1398791"/>
          </a:xfrm>
          <a:prstGeom prst="rect">
            <a:avLst/>
          </a:prstGeom>
        </p:spPr>
      </p:pic>
      <p:sp>
        <p:nvSpPr>
          <p:cNvPr id="15" name="CustomShape 2"/>
          <p:cNvSpPr/>
          <p:nvPr/>
        </p:nvSpPr>
        <p:spPr>
          <a:xfrm>
            <a:off x="-8616" y="3288841"/>
            <a:ext cx="12214670" cy="5698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0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FINAŁ X EDYCJI KONKURSU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036465" y="3068536"/>
            <a:ext cx="7945736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Rectangle 16"/>
          <p:cNvSpPr/>
          <p:nvPr/>
        </p:nvSpPr>
        <p:spPr>
          <a:xfrm>
            <a:off x="2036465" y="4057230"/>
            <a:ext cx="7945736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Rectangle 2"/>
          <p:cNvSpPr/>
          <p:nvPr/>
        </p:nvSpPr>
        <p:spPr>
          <a:xfrm>
            <a:off x="0" y="6314559"/>
            <a:ext cx="122060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spc="-1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cs typeface="Calibri" pitchFamily="34" charset="0"/>
              </a:rPr>
              <a:t> </a:t>
            </a:r>
            <a:r>
              <a:rPr lang="pl-PL" sz="1000" b="1" spc="-1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cs typeface="Calibri" pitchFamily="34" charset="0"/>
              </a:rPr>
              <a:t>„Europejski Fundusz Rolny na rzecz Rozwoju Obszarów Wiejskich: Europa inwestująca w obszary wiejskie”</a:t>
            </a:r>
            <a:endParaRPr lang="pl-PL" sz="10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cs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7675" y="6097112"/>
            <a:ext cx="176212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 charset="0"/>
                <a:cs typeface="Calibri" pitchFamily="34" charset="0"/>
              </a:rPr>
              <a:t>Unia Europejska</a:t>
            </a:r>
            <a:endParaRPr lang="pl-PL" sz="1000" dirty="0">
              <a:solidFill>
                <a:schemeClr val="tx1">
                  <a:lumMod val="95000"/>
                  <a:lumOff val="5000"/>
                </a:schemeClr>
              </a:solidFill>
              <a:latin typeface="Century Gothic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206054" cy="6865904"/>
          </a:xfrm>
          <a:prstGeom prst="rect">
            <a:avLst/>
          </a:prstGeom>
        </p:spPr>
      </p:pic>
      <p:sp>
        <p:nvSpPr>
          <p:cNvPr id="53" name="CustomShape 1"/>
          <p:cNvSpPr/>
          <p:nvPr/>
        </p:nvSpPr>
        <p:spPr>
          <a:xfrm>
            <a:off x="921688" y="497888"/>
            <a:ext cx="9548524" cy="24472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„Olimpiada Aktywności Wiejskiej” </a:t>
            </a:r>
            <a:br>
              <a:rPr lang="pl-PL" sz="3800" b="1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</a:b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w liczbach:</a:t>
            </a:r>
            <a:endParaRPr lang="pl-PL" sz="3800" b="1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pl-PL" sz="3800" spc="-1" dirty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lnSpc>
                <a:spcPct val="100000"/>
              </a:lnSpc>
            </a:pPr>
            <a:endParaRPr lang="pl-PL" sz="3800" spc="-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7" name="CustomShape 2"/>
          <p:cNvSpPr/>
          <p:nvPr/>
        </p:nvSpPr>
        <p:spPr>
          <a:xfrm>
            <a:off x="921688" y="2407329"/>
            <a:ext cx="3952820" cy="15239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marL="428">
              <a:buClr>
                <a:srgbClr val="000000"/>
              </a:buClr>
            </a:pPr>
            <a:r>
              <a:rPr lang="pl-PL" sz="5200" b="1" spc="-1" dirty="0">
                <a:solidFill>
                  <a:srgbClr val="00B0F0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24</a:t>
            </a:r>
            <a:r>
              <a:rPr lang="pl-PL" sz="3300" b="1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</a:t>
            </a: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Zgłoszenia do tegorocznej </a:t>
            </a: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edycji</a:t>
            </a:r>
            <a:endParaRPr lang="pl-PL" sz="20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stomShape 2"/>
          <p:cNvSpPr/>
          <p:nvPr/>
        </p:nvSpPr>
        <p:spPr>
          <a:xfrm>
            <a:off x="9030818" y="2407329"/>
            <a:ext cx="2783538" cy="15239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marL="428">
              <a:buClr>
                <a:srgbClr val="000000"/>
              </a:buClr>
            </a:pPr>
            <a:r>
              <a:rPr lang="pl-PL" sz="5200" b="1" spc="-1" dirty="0">
                <a:solidFill>
                  <a:srgbClr val="00B0F0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3</a:t>
            </a:r>
            <a:endParaRPr lang="pl-PL" sz="3300" b="1" spc="-1" dirty="0">
              <a:solidFill>
                <a:schemeClr val="bg1"/>
              </a:solidFill>
              <a:latin typeface="Century Gothic" pitchFamily="34" charset="0"/>
              <a:ea typeface="DejaVu Sans"/>
              <a:cs typeface="Times New Roman" panose="02020603050405020304" pitchFamily="18" charset="0"/>
            </a:endParaRP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Kategorie   </a:t>
            </a: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konkursowe</a:t>
            </a:r>
            <a:endParaRPr lang="pl-PL" sz="20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5122212" y="2406321"/>
            <a:ext cx="3393137" cy="12161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marL="428">
              <a:buClr>
                <a:srgbClr val="000000"/>
              </a:buClr>
            </a:pPr>
            <a:r>
              <a:rPr lang="pl-PL" sz="5200" b="1" spc="-1">
                <a:solidFill>
                  <a:srgbClr val="00B0F0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33 450 </a:t>
            </a:r>
            <a:r>
              <a:rPr lang="pl-PL" sz="5200" b="1" spc="-1" dirty="0">
                <a:solidFill>
                  <a:srgbClr val="00B0F0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zł</a:t>
            </a:r>
            <a:r>
              <a:rPr lang="pl-PL" sz="3300" b="1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</a:t>
            </a: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Pula nagród</a:t>
            </a:r>
            <a:endParaRPr lang="pl-PL" sz="20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stomShape 2"/>
          <p:cNvSpPr/>
          <p:nvPr/>
        </p:nvSpPr>
        <p:spPr>
          <a:xfrm>
            <a:off x="982193" y="4230611"/>
            <a:ext cx="2783538" cy="15239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marL="428">
              <a:buClr>
                <a:srgbClr val="000000"/>
              </a:buClr>
            </a:pPr>
            <a:r>
              <a:rPr lang="pl-PL" sz="5200" b="1" spc="-1" dirty="0">
                <a:solidFill>
                  <a:srgbClr val="00B0F0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3</a:t>
            </a:r>
            <a:endParaRPr lang="pl-PL" sz="3300" b="1" spc="-1" dirty="0">
              <a:solidFill>
                <a:schemeClr val="bg1"/>
              </a:solidFill>
              <a:latin typeface="Century Gothic" pitchFamily="34" charset="0"/>
              <a:ea typeface="DejaVu Sans"/>
              <a:cs typeface="Times New Roman" panose="02020603050405020304" pitchFamily="18" charset="0"/>
            </a:endParaRP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Miejsca w każdej   </a:t>
            </a: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kategorii</a:t>
            </a:r>
            <a:endParaRPr lang="pl-PL" sz="20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ustomShape 2"/>
          <p:cNvSpPr/>
          <p:nvPr/>
        </p:nvSpPr>
        <p:spPr>
          <a:xfrm>
            <a:off x="5170956" y="4230611"/>
            <a:ext cx="2783538" cy="15239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marL="428">
              <a:buClr>
                <a:srgbClr val="000000"/>
              </a:buClr>
            </a:pPr>
            <a:r>
              <a:rPr lang="pl-PL" sz="5200" b="1" spc="-1" dirty="0">
                <a:solidFill>
                  <a:srgbClr val="00B0F0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3</a:t>
            </a:r>
            <a:endParaRPr lang="pl-PL" sz="3300" b="1" spc="-1" dirty="0">
              <a:solidFill>
                <a:srgbClr val="00B0F0"/>
              </a:solidFill>
              <a:latin typeface="Century Gothic" pitchFamily="34" charset="0"/>
              <a:ea typeface="DejaVu Sans"/>
              <a:cs typeface="Times New Roman" panose="02020603050405020304" pitchFamily="18" charset="0"/>
            </a:endParaRP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Wyróżnienia </a:t>
            </a:r>
          </a:p>
          <a:p>
            <a:pPr marL="428">
              <a:buClr>
                <a:srgbClr val="000000"/>
              </a:buClr>
            </a:pPr>
            <a:r>
              <a:rPr lang="pl-PL" sz="20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   w konkursie</a:t>
            </a:r>
            <a:endParaRPr lang="pl-PL" sz="20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 rot="16200000">
            <a:off x="863722" y="3541435"/>
            <a:ext cx="490157" cy="4572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Rectangle 13"/>
          <p:cNvSpPr/>
          <p:nvPr/>
        </p:nvSpPr>
        <p:spPr>
          <a:xfrm rot="16200000">
            <a:off x="5194884" y="3390539"/>
            <a:ext cx="188363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Rectangle 14"/>
          <p:cNvSpPr/>
          <p:nvPr/>
        </p:nvSpPr>
        <p:spPr>
          <a:xfrm rot="16200000">
            <a:off x="8940922" y="3541433"/>
            <a:ext cx="490157" cy="4572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Rectangle 15"/>
          <p:cNvSpPr/>
          <p:nvPr/>
        </p:nvSpPr>
        <p:spPr>
          <a:xfrm rot="16200000">
            <a:off x="863722" y="5379760"/>
            <a:ext cx="490157" cy="4572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Rectangle 16"/>
          <p:cNvSpPr/>
          <p:nvPr/>
        </p:nvSpPr>
        <p:spPr>
          <a:xfrm rot="16200000">
            <a:off x="5043989" y="5379759"/>
            <a:ext cx="490157" cy="4572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206054" cy="68659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69021" y="1242074"/>
            <a:ext cx="3451412" cy="495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73DD220-371C-9835-68AF-DD7DF4751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21" y="553628"/>
            <a:ext cx="10970412" cy="584775"/>
          </a:xfrm>
        </p:spPr>
        <p:txBody>
          <a:bodyPr/>
          <a:lstStyle/>
          <a:p>
            <a:pPr marL="0" marR="0" lvl="0" indent="0" algn="ctr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pl-PL" sz="38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Skład kapituły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9382864-91EB-ADE9-0BDE-5C2226ECFD09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18968" y="1591430"/>
            <a:ext cx="10872000" cy="4308872"/>
          </a:xfrm>
        </p:spPr>
        <p:txBody>
          <a:bodyPr anchor="t"/>
          <a:lstStyle/>
          <a:p>
            <a:pPr marL="128563" indent="0">
              <a:lnSpc>
                <a:spcPct val="150000"/>
              </a:lnSpc>
              <a:buNone/>
            </a:pPr>
            <a:r>
              <a:rPr lang="pl-PL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1. </a:t>
            </a:r>
            <a:r>
              <a:rPr lang="pl-PL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Katarzyna </a:t>
            </a:r>
            <a:r>
              <a:rPr lang="pl-PL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Ancipiuk</a:t>
            </a:r>
            <a:r>
              <a:rPr lang="pl-PL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l-PL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– Dyrektor Podlaskiego Muzeum Kultury Ludowej </a:t>
            </a:r>
          </a:p>
          <a:p>
            <a:pPr marL="128563" indent="0">
              <a:lnSpc>
                <a:spcPct val="150000"/>
              </a:lnSpc>
              <a:buNone/>
            </a:pPr>
            <a:r>
              <a:rPr lang="pl-PL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2. </a:t>
            </a:r>
            <a:r>
              <a:rPr lang="pl-PL" sz="24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Barbara Ewa Laskowska </a:t>
            </a:r>
            <a:r>
              <a:rPr lang="pl-PL" sz="24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– Dyrektor Podlaskiej Izby Rolniczej </a:t>
            </a:r>
          </a:p>
          <a:p>
            <a:pPr marL="128563" indent="0">
              <a:lnSpc>
                <a:spcPct val="150000"/>
              </a:lnSpc>
              <a:buNone/>
            </a:pPr>
            <a:r>
              <a:rPr lang="pl-PL" sz="24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3. </a:t>
            </a:r>
            <a:r>
              <a:rPr lang="pl-PL" sz="24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Małgorzata Choroszucho </a:t>
            </a:r>
            <a:r>
              <a:rPr lang="pl-PL" sz="24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– kierownik Oddziału Rolnictwa </a:t>
            </a:r>
          </a:p>
          <a:p>
            <a:pPr marL="128563" indent="0">
              <a:lnSpc>
                <a:spcPct val="150000"/>
              </a:lnSpc>
              <a:buNone/>
            </a:pPr>
            <a:r>
              <a:rPr lang="pl-PL" sz="24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Wydział Rolnictwa i Środowiska Podlaski Urząd Wojewódzki</a:t>
            </a:r>
          </a:p>
          <a:p>
            <a:pPr marL="128563" indent="0">
              <a:lnSpc>
                <a:spcPct val="150000"/>
              </a:lnSpc>
              <a:buNone/>
            </a:pPr>
            <a:r>
              <a:rPr lang="pl-PL" sz="24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4. </a:t>
            </a:r>
            <a:r>
              <a:rPr lang="pl-PL" sz="24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Andrzej </a:t>
            </a:r>
            <a:r>
              <a:rPr lang="pl-PL" sz="2400" b="1" spc="-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Pleszuk</a:t>
            </a:r>
            <a:r>
              <a:rPr lang="pl-PL" sz="24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l-PL" sz="24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– Dyrektor wraz z pracownikami Departamentu Rolnictwa i Rozwoju Obszarów Wiejskich Urzędu Marszałkowskiego Województwa Podlaskiego w Białymstoku </a:t>
            </a:r>
          </a:p>
          <a:p>
            <a:pPr marL="128563" indent="0">
              <a:lnSpc>
                <a:spcPct val="100000"/>
              </a:lnSpc>
              <a:buNone/>
            </a:pPr>
            <a:endParaRPr lang="pl-PL" sz="2800" spc="-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013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206054" cy="6865904"/>
          </a:xfrm>
          <a:prstGeom prst="rect">
            <a:avLst/>
          </a:prstGeom>
        </p:spPr>
      </p:pic>
      <p:sp>
        <p:nvSpPr>
          <p:cNvPr id="56" name="CustomShape 1"/>
          <p:cNvSpPr/>
          <p:nvPr/>
        </p:nvSpPr>
        <p:spPr>
          <a:xfrm>
            <a:off x="0" y="1266825"/>
            <a:ext cx="12192000" cy="33244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endParaRPr lang="pl-PL" spc="-1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>
              <a:lnSpc>
                <a:spcPct val="100000"/>
              </a:lnSpc>
            </a:pPr>
            <a:endParaRPr lang="pl-PL" sz="3800" b="1" spc="-1" dirty="0">
              <a:solidFill>
                <a:schemeClr val="bg1"/>
              </a:solidFill>
              <a:latin typeface="Century Gothic" pitchFamily="34" charset="0"/>
              <a:ea typeface="DejaVu Sans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pl-PL" sz="38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Działania skierowane do społeczności </a:t>
            </a:r>
          </a:p>
          <a:p>
            <a:pPr algn="ctr">
              <a:lnSpc>
                <a:spcPct val="100000"/>
              </a:lnSpc>
            </a:pPr>
            <a:r>
              <a:rPr lang="pl-PL" sz="38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jednej, bądź dwóch miejscowości </a:t>
            </a:r>
          </a:p>
          <a:p>
            <a:pPr algn="ctr">
              <a:lnSpc>
                <a:spcPct val="100000"/>
              </a:lnSpc>
            </a:pPr>
            <a:r>
              <a:rPr lang="pl-PL" sz="3800" spc="-1" dirty="0">
                <a:solidFill>
                  <a:schemeClr val="bg1"/>
                </a:solidFill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w obrębie jednej gminy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pl-PL" sz="3600" spc="-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250EC271-B9BA-8F72-65EB-60B82E0C003F}"/>
              </a:ext>
            </a:extLst>
          </p:cNvPr>
          <p:cNvSpPr/>
          <p:nvPr/>
        </p:nvSpPr>
        <p:spPr>
          <a:xfrm>
            <a:off x="4369021" y="1242074"/>
            <a:ext cx="3451412" cy="495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E537365D-AFAF-7B50-04E6-5F0AB8ACE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21" y="553628"/>
            <a:ext cx="10970412" cy="584775"/>
          </a:xfrm>
        </p:spPr>
        <p:txBody>
          <a:bodyPr/>
          <a:lstStyle/>
          <a:p>
            <a:pPr marL="0" marR="0" lvl="0" indent="0" algn="ctr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pl-PL" sz="38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Kategoria 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0272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1240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05106" y="3426106"/>
            <a:ext cx="4391025" cy="5390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„</a:t>
            </a:r>
            <a:r>
              <a:rPr lang="pl-PL" sz="2800" dirty="0">
                <a:solidFill>
                  <a:srgbClr val="00B0F0"/>
                </a:solidFill>
                <a:latin typeface="Century Gothic" panose="020B0502020202020204" pitchFamily="34" charset="0"/>
              </a:rPr>
              <a:t>AKTYWNE ORZESZKI</a:t>
            </a:r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Wyróżnienie – 650 zł</a:t>
            </a:r>
          </a:p>
        </p:txBody>
      </p:sp>
      <p:sp>
        <p:nvSpPr>
          <p:cNvPr id="7" name="CustomShape 1"/>
          <p:cNvSpPr/>
          <p:nvPr/>
        </p:nvSpPr>
        <p:spPr>
          <a:xfrm>
            <a:off x="9525" y="2250930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Koło Gospodyń Wiejskich „Orzeszki For </a:t>
            </a:r>
            <a:r>
              <a:rPr lang="pl-PL" sz="3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You</a:t>
            </a:r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” </a:t>
            </a:r>
            <a:endParaRPr lang="pl-PL" sz="3400" b="1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1050" y="30863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28174" y="3415050"/>
            <a:ext cx="6350678" cy="23241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Działania podjęte przez KGW miały na celu aktywizację lokalnej społeczności z wykorzystaniem przyrodniczego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 społecznego potencjału miejsca zamieszkania.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W ramach szeregu inicjatyw zostały zorganizowane m.in.: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- piknik rodzinny,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- warsztaty z przygotowania ozdób świątecznych,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- warsztaty pieczenia tradycyjnych ciasteczek,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W każde z przeprowadzonych działań zaangażowany został potencjał ludzi z najbliższego otoczenia.</a:t>
            </a:r>
          </a:p>
        </p:txBody>
      </p:sp>
    </p:spTree>
    <p:extLst>
      <p:ext uri="{BB962C8B-B14F-4D97-AF65-F5344CB8AC3E}">
        <p14:creationId xmlns:p14="http://schemas.microsoft.com/office/powerpoint/2010/main" val="2345433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1240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05106" y="3426106"/>
            <a:ext cx="4391025" cy="18317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„OCALIĆ OD ZAPOMNIENIA, </a:t>
            </a:r>
          </a:p>
          <a:p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PIEŚNI POGRZEBOWE PRABABKI”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III  - 2</a:t>
            </a:r>
            <a:r>
              <a:rPr lang="pl-PL" sz="3800" b="1" spc="-1" dirty="0">
                <a:solidFill>
                  <a:srgbClr val="FF0000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500</a:t>
            </a:r>
            <a:r>
              <a:rPr lang="pl-PL" sz="3800" b="1" spc="-1" dirty="0">
                <a:solidFill>
                  <a:srgbClr val="FF0000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zł</a:t>
            </a:r>
          </a:p>
        </p:txBody>
      </p:sp>
      <p:sp>
        <p:nvSpPr>
          <p:cNvPr id="7" name="CustomShape 1"/>
          <p:cNvSpPr/>
          <p:nvPr/>
        </p:nvSpPr>
        <p:spPr>
          <a:xfrm>
            <a:off x="0" y="2175509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4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Koło Gospodyń Wiejskich </a:t>
            </a:r>
            <a:r>
              <a:rPr lang="pl-PL" sz="3400" b="1" spc="-1" dirty="0" err="1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Garbowianki</a:t>
            </a:r>
            <a:endParaRPr lang="pl-PL" sz="3400" b="1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1050" y="30863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28174" y="3415050"/>
            <a:ext cx="6350678" cy="20779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Członkowie KGW </a:t>
            </a:r>
            <a:r>
              <a:rPr lang="pl-PL" sz="1600">
                <a:solidFill>
                  <a:schemeClr val="bg1"/>
                </a:solidFill>
                <a:latin typeface="Century Gothic" panose="020B0502020202020204" pitchFamily="34" charset="0"/>
              </a:rPr>
              <a:t>Garbowianki</a:t>
            </a:r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postanowili ocalić od zapomnienia „zeszyt wioskowy” z pieśniami pogrzebowymi, tym samym zachować dorobek kulturowy regionu.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Śpiewnik został przygotowany i wydany do druku przy wykorzystaniu dofinansowania z Agencji Restrukturyzacji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 Modernizacji Rolnictwa. Uwieńczeniem projektu było przeprowadzenie warsztatów śpiewu pieśni pogrzebowych przez zaprzyjaźnione Panie z Koła Różańcowego.</a:t>
            </a:r>
            <a:endParaRPr lang="pl-PL" sz="16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309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1240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05106" y="3426106"/>
            <a:ext cx="4391025" cy="14008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„</a:t>
            </a:r>
            <a:r>
              <a:rPr lang="pl-PL" sz="2800" cap="all" dirty="0">
                <a:solidFill>
                  <a:srgbClr val="00B0F0"/>
                </a:solidFill>
                <a:latin typeface="Century Gothic" panose="020B0502020202020204" pitchFamily="34" charset="0"/>
              </a:rPr>
              <a:t>WOLNOŚĆ TO NASZ SKARB - PAMIĘTAMY </a:t>
            </a:r>
          </a:p>
          <a:p>
            <a:r>
              <a:rPr lang="pl-PL" sz="2800" cap="all" dirty="0">
                <a:solidFill>
                  <a:srgbClr val="00B0F0"/>
                </a:solidFill>
                <a:latin typeface="Century Gothic" panose="020B0502020202020204" pitchFamily="34" charset="0"/>
              </a:rPr>
              <a:t>11 LISTOPADA</a:t>
            </a:r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II  - 3</a:t>
            </a:r>
            <a:r>
              <a:rPr lang="pl-PL" sz="3800" b="1" spc="-1" dirty="0">
                <a:solidFill>
                  <a:srgbClr val="FF0000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500</a:t>
            </a:r>
            <a:r>
              <a:rPr lang="pl-PL" sz="3800" b="1" spc="-1" dirty="0">
                <a:solidFill>
                  <a:srgbClr val="FF0000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zł</a:t>
            </a:r>
          </a:p>
        </p:txBody>
      </p:sp>
      <p:sp>
        <p:nvSpPr>
          <p:cNvPr id="7" name="CustomShape 1"/>
          <p:cNvSpPr/>
          <p:nvPr/>
        </p:nvSpPr>
        <p:spPr>
          <a:xfrm>
            <a:off x="0" y="2175509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Koło Gospodyń Wiejskich </a:t>
            </a:r>
            <a:r>
              <a:rPr lang="pl-PL" sz="3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Boróweczki</a:t>
            </a:r>
            <a:endParaRPr lang="pl-PL" sz="3400" b="1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1050" y="30863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28174" y="3415050"/>
            <a:ext cx="6350678" cy="30628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W dniu 11 listopada 2023 roku KGW </a:t>
            </a:r>
            <a:r>
              <a:rPr lang="pl-PL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Boróweczki</a:t>
            </a:r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zorganizowało w remizie uroczyste spotkanie, które miało na celu zgromadzić starszych, młodszych oraz najmłodszych mieszkańców Srebrnego Borku, aby wspólnie świętować 105. rocznicę odzyskania przez Polskę niepodległości.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Głównym celem przedsięwzięcia było propagowanie działań związanych z wzmacnianiem więzi międzypokoleniowych oraz podtrzymania tradycji patriotycznych, łącząc mieszkańców we wspólnym świętowaniu. Poprzez realizację zadania nastąpiła aktywizacja mieszkańców obszarów wiejskich województwa podlaskiego, której towarzyszyło poczucie wspólnoty i narodowej jedności.</a:t>
            </a:r>
            <a:endParaRPr lang="pl-PL" sz="16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680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1240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05106" y="3426106"/>
            <a:ext cx="4391025" cy="5390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spc="-1" dirty="0">
                <a:solidFill>
                  <a:srgbClr val="00B0F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„</a:t>
            </a:r>
            <a:r>
              <a:rPr lang="pl-PL" sz="2800" cap="all" dirty="0">
                <a:solidFill>
                  <a:srgbClr val="00B0F0"/>
                </a:solidFill>
                <a:latin typeface="Century Gothic" panose="020B0502020202020204" pitchFamily="34" charset="0"/>
              </a:rPr>
              <a:t>BEZPIECZNA SITAWKA</a:t>
            </a:r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  - 4</a:t>
            </a:r>
            <a:r>
              <a:rPr lang="pl-PL" sz="3800" b="1" spc="-1" dirty="0">
                <a:solidFill>
                  <a:srgbClr val="FF0000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500</a:t>
            </a:r>
            <a:r>
              <a:rPr lang="pl-PL" sz="3800" b="1" spc="-1" dirty="0">
                <a:solidFill>
                  <a:srgbClr val="FF0000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zł</a:t>
            </a:r>
          </a:p>
        </p:txBody>
      </p:sp>
      <p:sp>
        <p:nvSpPr>
          <p:cNvPr id="7" name="CustomShape 1"/>
          <p:cNvSpPr/>
          <p:nvPr/>
        </p:nvSpPr>
        <p:spPr>
          <a:xfrm>
            <a:off x="0" y="2175509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Koło Gospodyń Wiejskich w </a:t>
            </a:r>
            <a:r>
              <a:rPr lang="pl-PL" sz="3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Sitawce</a:t>
            </a:r>
            <a:endParaRPr lang="pl-PL" sz="3400" b="1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1050" y="30863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28174" y="3415050"/>
            <a:ext cx="6350678" cy="25703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Bezpieczna </a:t>
            </a:r>
            <a:r>
              <a:rPr lang="pl-PL" sz="1600" spc="-1" dirty="0" err="1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Sitawka</a:t>
            </a:r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 to projekt, który miał za zadanie podniesienie bezpieczeństwa mieszkańców wsi </a:t>
            </a:r>
            <a:r>
              <a:rPr lang="pl-PL" sz="1600" spc="-1" dirty="0" err="1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Sitawka</a:t>
            </a:r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. Przeprowadzono działania profilaktyczne, w ramach których:</a:t>
            </a:r>
          </a:p>
          <a:p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- kominiarze dokonali przeglądu wszystkich kominów we wsi </a:t>
            </a:r>
            <a:r>
              <a:rPr lang="pl-PL" sz="1600" spc="-1" dirty="0" err="1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Sitawka</a:t>
            </a:r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 i wyczyścili 20 z nich, </a:t>
            </a:r>
          </a:p>
          <a:p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-19 domów wyposażono w urządzenia 2 w 1 czujniki czadu </a:t>
            </a:r>
          </a:p>
          <a:p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i dymu, </a:t>
            </a:r>
          </a:p>
          <a:p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-10 mieszkańców wzięło udział w warsztatach z pierwszej pomocy przedmedycznej,</a:t>
            </a:r>
          </a:p>
          <a:p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-zostały sprawdzone i odnowione hydranty.</a:t>
            </a:r>
          </a:p>
        </p:txBody>
      </p:sp>
    </p:spTree>
    <p:extLst>
      <p:ext uri="{BB962C8B-B14F-4D97-AF65-F5344CB8AC3E}">
        <p14:creationId xmlns:p14="http://schemas.microsoft.com/office/powerpoint/2010/main" val="3613907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206054" cy="6865904"/>
          </a:xfrm>
          <a:prstGeom prst="rect">
            <a:avLst/>
          </a:prstGeom>
        </p:spPr>
      </p:pic>
      <p:sp>
        <p:nvSpPr>
          <p:cNvPr id="67" name="CustomShape 1"/>
          <p:cNvSpPr/>
          <p:nvPr/>
        </p:nvSpPr>
        <p:spPr>
          <a:xfrm>
            <a:off x="0" y="0"/>
            <a:ext cx="12189453" cy="10776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7136" tIns="53568" rIns="107136" bIns="53568">
            <a:spAutoFit/>
          </a:bodyPr>
          <a:lstStyle/>
          <a:p>
            <a:pPr algn="ctr">
              <a:lnSpc>
                <a:spcPct val="150000"/>
              </a:lnSpc>
            </a:pPr>
            <a:endParaRPr lang="pl-PL" spc="-1">
              <a:latin typeface="Arial"/>
            </a:endParaRPr>
          </a:p>
          <a:p>
            <a:pPr algn="ctr">
              <a:lnSpc>
                <a:spcPct val="150000"/>
              </a:lnSpc>
            </a:pPr>
            <a:endParaRPr lang="pl-PL" spc="-1">
              <a:latin typeface="Arial"/>
            </a:endParaRPr>
          </a:p>
        </p:txBody>
      </p:sp>
      <p:sp>
        <p:nvSpPr>
          <p:cNvPr id="68" name="CustomShape 2"/>
          <p:cNvSpPr/>
          <p:nvPr/>
        </p:nvSpPr>
        <p:spPr>
          <a:xfrm>
            <a:off x="-2547" y="1790892"/>
            <a:ext cx="12192000" cy="24472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endParaRPr lang="pl-PL" sz="3800" b="1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pl-PL" sz="38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Działania skierowane do minimum trzech </a:t>
            </a:r>
          </a:p>
          <a:p>
            <a:pPr algn="ctr">
              <a:lnSpc>
                <a:spcPct val="100000"/>
              </a:lnSpc>
            </a:pPr>
            <a:r>
              <a:rPr lang="pl-PL" sz="38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miejscowości, ale nie wychodzące poza obszar </a:t>
            </a:r>
          </a:p>
          <a:p>
            <a:pPr algn="ctr">
              <a:lnSpc>
                <a:spcPct val="100000"/>
              </a:lnSpc>
            </a:pPr>
            <a:r>
              <a:rPr lang="pl-PL" sz="38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jednej gminy</a:t>
            </a:r>
            <a:endParaRPr lang="pl-PL" sz="4200" spc="-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74D25F2-583A-1771-1D99-A9C344DD6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21" y="553628"/>
            <a:ext cx="10970412" cy="584775"/>
          </a:xfrm>
        </p:spPr>
        <p:txBody>
          <a:bodyPr/>
          <a:lstStyle/>
          <a:p>
            <a:pPr marL="0" marR="0" lvl="0" indent="0" algn="ctr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pl-PL" sz="38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Kategoria II</a:t>
            </a:r>
            <a:endParaRPr lang="pl-PL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F6B8994-00EF-5304-FC34-8459CC671C8E}"/>
              </a:ext>
            </a:extLst>
          </p:cNvPr>
          <p:cNvSpPr/>
          <p:nvPr/>
        </p:nvSpPr>
        <p:spPr>
          <a:xfrm>
            <a:off x="4369021" y="1242074"/>
            <a:ext cx="3451412" cy="495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-122585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33425" y="3385772"/>
            <a:ext cx="4391025" cy="14008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„TRADYCJA </a:t>
            </a:r>
          </a:p>
          <a:p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I PATRIOTYZM TO </a:t>
            </a:r>
          </a:p>
          <a:p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NASZA TOŻSAMOŚĆ”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Wyróżnienie – 650 zł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stomShape 1"/>
          <p:cNvSpPr/>
          <p:nvPr/>
        </p:nvSpPr>
        <p:spPr>
          <a:xfrm>
            <a:off x="-25166" y="2162852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/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Koło Gospodyń Wiejskich w </a:t>
            </a:r>
            <a:r>
              <a:rPr lang="pl-PL" sz="3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Karakulach</a:t>
            </a:r>
            <a:endParaRPr lang="pl-PL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3425" y="3012286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12647" y="3404244"/>
            <a:ext cx="6350678" cy="23241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Działania podjęte przez KGW miały na celu integrację społeczno-pokoleniową, wśród mieszkańców wsi Karakule, jak również miejscowości sąsiadujących. </a:t>
            </a:r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W ramach szeregu inicjatyw zostały zorganizowane m.in.: </a:t>
            </a:r>
          </a:p>
          <a:p>
            <a:pPr marL="285750" marR="0" lvl="0" indent="-28575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Potańcówka w rytmie polskich przebojów;</a:t>
            </a:r>
          </a:p>
          <a:p>
            <a:pPr marL="285750" marR="0" lvl="0" indent="-28575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Ognisko Patriotyczne na Święto Niepodległości;</a:t>
            </a:r>
          </a:p>
          <a:p>
            <a:pPr marL="285750" marR="0" lvl="0" indent="-28575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Lepienie pierogów wigilijnych z dziećmi;</a:t>
            </a:r>
          </a:p>
          <a:p>
            <a:pPr marL="285750" marR="0" lvl="0" indent="-28575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Wigilia Ekumeniczna;</a:t>
            </a:r>
          </a:p>
          <a:p>
            <a:pPr marL="285750" marR="0" lvl="0" indent="-28575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Farbowanie jajek i pieczenie babki wielkanocnej.</a:t>
            </a:r>
          </a:p>
        </p:txBody>
      </p:sp>
    </p:spTree>
    <p:extLst>
      <p:ext uri="{BB962C8B-B14F-4D97-AF65-F5344CB8AC3E}">
        <p14:creationId xmlns:p14="http://schemas.microsoft.com/office/powerpoint/2010/main" val="1527847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16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33425" y="3385772"/>
            <a:ext cx="4391025" cy="9699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spc="-1" dirty="0">
                <a:solidFill>
                  <a:srgbClr val="00B0F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„</a:t>
            </a:r>
            <a:r>
              <a:rPr lang="pl-PL" sz="2800" dirty="0">
                <a:solidFill>
                  <a:srgbClr val="00B0F0"/>
                </a:solidFill>
                <a:latin typeface="Century Gothic" panose="020B0502020202020204" pitchFamily="34" charset="0"/>
              </a:rPr>
              <a:t>NA  WSI  MALOWANE. WERNISAŻ</a:t>
            </a:r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III - 2 500 zł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stomShape 1"/>
          <p:cNvSpPr/>
          <p:nvPr/>
        </p:nvSpPr>
        <p:spPr>
          <a:xfrm>
            <a:off x="-54652" y="2091235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/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Stowarzyszenie Przyjaciół Niewodnicy</a:t>
            </a:r>
            <a:endParaRPr lang="pl-PL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3425" y="3012286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12647" y="3404244"/>
            <a:ext cx="6350678" cy="25703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W ramach projektu, zostały zorganizowane dwa wernisaże prac malarskich: Pani Katarzyny Krauze-Romejko – mieszkanki Niewodnicy Koryckiej, która z zamiłowania maluje, </a:t>
            </a:r>
            <a:b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</a:br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a z powołania jest pediatrą oraz Pani Elżbiety </a:t>
            </a:r>
            <a:r>
              <a:rPr lang="pl-PL" sz="1600" spc="-1" dirty="0" err="1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Stelmaszuk</a:t>
            </a:r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 –rodowitej mieszkanki Niewodnicy oraz absolwentki Liceum Sztuk Plastycznych w Supraślu. </a:t>
            </a:r>
          </a:p>
          <a:p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Wernisaż prac malarskich miał charakter wielopokoleniowy. Wzięły w nim udział osoby w różnym wieku, rodzice z dziećmi oraz osoby starsze. Przekaz płynący z wydarzenia jest taki, </a:t>
            </a:r>
            <a:b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</a:br>
            <a:r>
              <a:rPr lang="pl-PL" sz="16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że w każdej wsi są różne talenty, warto je pokazać innym.</a:t>
            </a:r>
          </a:p>
        </p:txBody>
      </p:sp>
    </p:spTree>
    <p:extLst>
      <p:ext uri="{BB962C8B-B14F-4D97-AF65-F5344CB8AC3E}">
        <p14:creationId xmlns:p14="http://schemas.microsoft.com/office/powerpoint/2010/main" val="201936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-122585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33425" y="3385772"/>
            <a:ext cx="4391025" cy="26935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dirty="0">
                <a:solidFill>
                  <a:srgbClr val="00B0F0"/>
                </a:solidFill>
                <a:latin typeface="Century Gothic" panose="020B0502020202020204" pitchFamily="34" charset="0"/>
              </a:rPr>
              <a:t>„ŚWIĄTECZNA INTEGRACJA W PARAFII P.W. ZNALEZIENIE </a:t>
            </a:r>
          </a:p>
          <a:p>
            <a:r>
              <a:rPr lang="pl-PL" sz="2800" dirty="0">
                <a:solidFill>
                  <a:srgbClr val="00B0F0"/>
                </a:solidFill>
                <a:latin typeface="Century Gothic" panose="020B0502020202020204" pitchFamily="34" charset="0"/>
              </a:rPr>
              <a:t>I PODWYŻSZENIA  KRZYŻA ŚWIĘTEGO </a:t>
            </a:r>
          </a:p>
          <a:p>
            <a:r>
              <a:rPr lang="pl-PL" sz="2800" dirty="0">
                <a:solidFill>
                  <a:srgbClr val="00B0F0"/>
                </a:solidFill>
                <a:latin typeface="Century Gothic" panose="020B0502020202020204" pitchFamily="34" charset="0"/>
              </a:rPr>
              <a:t>W KORYCINIE”</a:t>
            </a:r>
            <a:endParaRPr lang="pl-PL" sz="2800" spc="-1" dirty="0">
              <a:solidFill>
                <a:srgbClr val="00B0F0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II - 3 500 zł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stomShape 1"/>
          <p:cNvSpPr/>
          <p:nvPr/>
        </p:nvSpPr>
        <p:spPr>
          <a:xfrm>
            <a:off x="9525" y="2089440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/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Grupa Nieformalna z Domu Gościnnego w Dzięciołówce</a:t>
            </a:r>
            <a:endParaRPr lang="pl-PL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3425" y="3012286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12647" y="3404244"/>
            <a:ext cx="6350678" cy="23241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Grupa wolontariuszy -10 mieszkańców Domu Gościnnego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z Dzięciołówki podjęło się wykonania upominków dla parafian odwiedzających kościół w Dniu Wigilijnym oraz obdarowanie osób samotnych, wykluczonych komunikacyjnie poprzez dowiezienie upominków do ich domów. Ponadto została wykonana i umieszczona w Kościele na okres Bożonarodzeniowy wystawa pt.: „Malowane Stajenki”. Dzięki zaangażowaniu miejscowych listonoszy i lekarzy rodzinnych został utworzony trwały spis – Bank Osób Niesamodzielnych.</a:t>
            </a:r>
            <a:endParaRPr lang="pl-PL" sz="16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017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06" y="-277006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33425" y="3385772"/>
            <a:ext cx="4391025" cy="23395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33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„</a:t>
            </a:r>
            <a:r>
              <a:rPr lang="pl-PL" sz="2800" dirty="0">
                <a:solidFill>
                  <a:srgbClr val="00B0F0"/>
                </a:solidFill>
                <a:latin typeface="Century Gothic" panose="020B0502020202020204" pitchFamily="34" charset="0"/>
              </a:rPr>
              <a:t>PO PIERWSZE ZDROWIE - CYKL WARSZTATÓW ZWIĄZANYCH </a:t>
            </a:r>
          </a:p>
          <a:p>
            <a:r>
              <a:rPr lang="pl-PL" sz="2800" dirty="0">
                <a:solidFill>
                  <a:srgbClr val="00B0F0"/>
                </a:solidFill>
                <a:latin typeface="Century Gothic" panose="020B0502020202020204" pitchFamily="34" charset="0"/>
              </a:rPr>
              <a:t>Z DOBROSTANEM  MIESZKAŃCÓW WSI”</a:t>
            </a:r>
            <a:endParaRPr lang="pl-PL" sz="2800" spc="-1" dirty="0">
              <a:solidFill>
                <a:srgbClr val="00B0F0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 - 4 500 zł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3425" y="3012286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12647" y="3404244"/>
            <a:ext cx="6350678" cy="33552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5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Inicjatywa podjęta przez KGW miała na celu kompleksowe zaopiekowanie mieszkanek i mieszkańców wsi pod kątem zdrowia fizycznego i psychicznego. W ramach licznych spotkań </a:t>
            </a:r>
            <a:r>
              <a:rPr lang="pl-PL" sz="1500" spc="-1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zostało zorganizowane:</a:t>
            </a:r>
            <a:endParaRPr lang="pl-PL" sz="15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pl-PL" sz="15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Warsztaty odporności psychicznej i fizycznej dla kobiet </a:t>
            </a:r>
          </a:p>
          <a:p>
            <a:r>
              <a:rPr lang="pl-PL" sz="15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i dziewczynek,</a:t>
            </a:r>
          </a:p>
          <a:p>
            <a:r>
              <a:rPr lang="pl-PL" sz="15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- Spotkania z podczas których zostały przeprowadzone wśród mieszkańców pomiary ciała ze wskazaniem jak należy się zdrowo odżywiać, by jak najdłużej cieszyć się zdrowiem oraz sprawnością fizyczną</a:t>
            </a:r>
          </a:p>
          <a:p>
            <a:r>
              <a:rPr lang="pl-PL" sz="15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- Warsztaty, których celem było budowanie świadomego czerpania z dobrodziejstw natury w otoczeniu, którym się znajdujemy.</a:t>
            </a:r>
          </a:p>
          <a:p>
            <a:pPr marL="285750" indent="-285750">
              <a:buFontTx/>
              <a:buChar char="-"/>
            </a:pPr>
            <a:endParaRPr lang="pl-PL" sz="16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29FD98A1-2313-412B-973A-555ABB639685}"/>
              </a:ext>
            </a:extLst>
          </p:cNvPr>
          <p:cNvSpPr/>
          <p:nvPr/>
        </p:nvSpPr>
        <p:spPr>
          <a:xfrm>
            <a:off x="-25166" y="2162852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/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Koło Gospodyń Wiejskich Polaneczki w Polankach</a:t>
            </a:r>
            <a:endParaRPr lang="pl-PL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312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15"/>
            <a:ext cx="12206054" cy="6865904"/>
          </a:xfrm>
          <a:prstGeom prst="rect">
            <a:avLst/>
          </a:prstGeom>
        </p:spPr>
      </p:pic>
      <p:sp>
        <p:nvSpPr>
          <p:cNvPr id="68" name="CustomShape 2"/>
          <p:cNvSpPr/>
          <p:nvPr/>
        </p:nvSpPr>
        <p:spPr>
          <a:xfrm>
            <a:off x="0" y="1619250"/>
            <a:ext cx="12192000" cy="18625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endParaRPr lang="pl-PL" sz="3800" b="1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pl-PL" sz="38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Działania skierowane poza obręb gminy, </a:t>
            </a:r>
          </a:p>
          <a:p>
            <a:pPr algn="ctr">
              <a:lnSpc>
                <a:spcPct val="100000"/>
              </a:lnSpc>
            </a:pPr>
            <a:r>
              <a:rPr lang="pl-PL" sz="38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ale mieszczące się w ramach województwa</a:t>
            </a:r>
            <a:endParaRPr lang="pl-PL" sz="4200" spc="-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67" name="CustomShape 1"/>
          <p:cNvSpPr/>
          <p:nvPr/>
        </p:nvSpPr>
        <p:spPr>
          <a:xfrm>
            <a:off x="0" y="0"/>
            <a:ext cx="12189453" cy="10776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7136" tIns="53568" rIns="107136" bIns="53568">
            <a:spAutoFit/>
          </a:bodyPr>
          <a:lstStyle/>
          <a:p>
            <a:pPr algn="ctr">
              <a:lnSpc>
                <a:spcPct val="150000"/>
              </a:lnSpc>
            </a:pPr>
            <a:endParaRPr lang="pl-PL" spc="-1">
              <a:latin typeface="Arial"/>
            </a:endParaRPr>
          </a:p>
          <a:p>
            <a:pPr algn="ctr">
              <a:lnSpc>
                <a:spcPct val="150000"/>
              </a:lnSpc>
            </a:pPr>
            <a:endParaRPr lang="pl-PL" spc="-1">
              <a:latin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6AEFD2E-8901-DDE2-7AD4-92B20B3CA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21" y="553628"/>
            <a:ext cx="10970412" cy="584775"/>
          </a:xfrm>
        </p:spPr>
        <p:txBody>
          <a:bodyPr/>
          <a:lstStyle/>
          <a:p>
            <a:pPr marL="0" marR="0" lvl="0" indent="0" algn="ctr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pl-PL" sz="38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DejaVu Sans"/>
                <a:cs typeface="Times New Roman" panose="02020603050405020304" pitchFamily="18" charset="0"/>
              </a:rPr>
              <a:t>Kategoria III</a:t>
            </a:r>
            <a:endParaRPr lang="pl-PL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8611464-B1DE-4737-4DE4-1FFD357EF75E}"/>
              </a:ext>
            </a:extLst>
          </p:cNvPr>
          <p:cNvSpPr/>
          <p:nvPr/>
        </p:nvSpPr>
        <p:spPr>
          <a:xfrm>
            <a:off x="4369021" y="1242074"/>
            <a:ext cx="3451412" cy="495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2396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-122585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33425" y="3385772"/>
            <a:ext cx="4391025" cy="9699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spc="-1" dirty="0">
                <a:solidFill>
                  <a:srgbClr val="00B0F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„</a:t>
            </a:r>
            <a:r>
              <a:rPr lang="pl-PL" sz="2800" dirty="0">
                <a:solidFill>
                  <a:srgbClr val="00B0F0"/>
                </a:solidFill>
                <a:latin typeface="Century Gothic" panose="020B0502020202020204" pitchFamily="34" charset="0"/>
              </a:rPr>
              <a:t>SMACZNIE, STROJNIE, ŚPIEWAJĄCO!</a:t>
            </a:r>
            <a:r>
              <a:rPr lang="pl-PL" sz="2800" spc="-1" dirty="0">
                <a:solidFill>
                  <a:srgbClr val="00B0F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Wyróżnienie – 650 zł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3425" y="3012286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12647" y="3404244"/>
            <a:ext cx="6350678" cy="25703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Członkowie Koła Gospodyń Wiejskich pod hasłem „Smacznie, strojnie, śpiewająco!” zorganizowali cykl spotkań poświęconych różnym formom spędzania czasu.</a:t>
            </a:r>
          </a:p>
          <a:p>
            <a:r>
              <a:rPr lang="pl-PL" sz="1600" spc="-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Odbyły się m.in warsztaty kulinarne oraz spotkania z seniorami i osobami samotnymi, których celem była poprawa życia osób starszych, integracja seniorów z lokalną społecznością.</a:t>
            </a:r>
          </a:p>
          <a:p>
            <a:r>
              <a:rPr lang="pl-PL" sz="1600" spc="-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Z gminnego projektu „Gospodynie się stroją” zostało uszytych 15 kompletów świątecznych strojów na miarę oraz zakupiono dodatki. Członkowie Koła wzięli również udział w występach wokalnych podczas imprez kulturalnych na terenie gminy. </a:t>
            </a: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29FD98A1-2313-412B-973A-555ABB639685}"/>
              </a:ext>
            </a:extLst>
          </p:cNvPr>
          <p:cNvSpPr/>
          <p:nvPr/>
        </p:nvSpPr>
        <p:spPr>
          <a:xfrm>
            <a:off x="-25166" y="2162852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/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Koło Gospodyń Wiejskich w Szudziałowie</a:t>
            </a:r>
            <a:endParaRPr lang="pl-PL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966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-122585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33425" y="3385772"/>
            <a:ext cx="4391025" cy="15855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400" spc="-1" dirty="0">
                <a:solidFill>
                  <a:srgbClr val="00B0F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„</a:t>
            </a:r>
            <a:r>
              <a:rPr lang="pl-PL" sz="2400" dirty="0">
                <a:solidFill>
                  <a:srgbClr val="00B0F0"/>
                </a:solidFill>
                <a:latin typeface="Century Gothic" panose="020B0502020202020204" pitchFamily="34" charset="0"/>
              </a:rPr>
              <a:t>TEATR MALOWANY – EDUKACJA I PRAWA UNIJNE OSÓB STARSZYCH </a:t>
            </a:r>
          </a:p>
          <a:p>
            <a:r>
              <a:rPr lang="pl-PL" sz="2400" dirty="0">
                <a:solidFill>
                  <a:srgbClr val="00B0F0"/>
                </a:solidFill>
                <a:latin typeface="Century Gothic" panose="020B0502020202020204" pitchFamily="34" charset="0"/>
              </a:rPr>
              <a:t>I NIEPEŁNOSPRAWNYCH</a:t>
            </a:r>
            <a:r>
              <a:rPr lang="pl-PL" sz="2400" spc="-1" dirty="0">
                <a:solidFill>
                  <a:srgbClr val="00B0F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III - 2 500 zł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3425" y="3012286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12647" y="3404244"/>
            <a:ext cx="6350678" cy="25703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Inicjatywa polegała na zorganizowaniu „mini debaty” dla mieszkańców Domu Gościnnego w Dzięciołówce na temat praw europejskich oraz debaty skierowanej do samorządu 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 mieszkańców gminy Korycin </a:t>
            </a:r>
            <a:r>
              <a:rPr lang="pl-PL" sz="1600">
                <a:solidFill>
                  <a:schemeClr val="bg1"/>
                </a:solidFill>
                <a:latin typeface="Century Gothic" panose="020B0502020202020204" pitchFamily="34" charset="0"/>
              </a:rPr>
              <a:t>pt.: „Co </a:t>
            </a:r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trzeba zrobić aby osobom niepełnosprawnym i starszym żyło się w naszej gminie lepiej?”. Ponadto członkowie Stowarzyszenia w formie „teatru malowanego” w oparciu o biografię Zofii Stryjeńskiej przekazywali na spotkaniach twórczych prawa osób starszych i niepełnosprawnych. Utworzone zostało również „Muzeum Zofii Stryjeńskiej” dostępne do zwiedzania z przewodnikiem.</a:t>
            </a:r>
            <a:endParaRPr lang="pl-PL" sz="16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29FD98A1-2313-412B-973A-555ABB639685}"/>
              </a:ext>
            </a:extLst>
          </p:cNvPr>
          <p:cNvSpPr/>
          <p:nvPr/>
        </p:nvSpPr>
        <p:spPr>
          <a:xfrm>
            <a:off x="-25166" y="2162852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/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Stowarzyszenie Potrzebni dla Wsi</a:t>
            </a:r>
            <a:endParaRPr lang="pl-PL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435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-122585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33425" y="3385772"/>
            <a:ext cx="4391025" cy="17086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6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„NASZE TRADYCJE KULINARNE </a:t>
            </a:r>
          </a:p>
          <a:p>
            <a:r>
              <a:rPr lang="pl-PL" sz="26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I RĘKODZIELNICZE DZIEDZICTWO”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II - 3 500 zł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3425" y="3012286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12647" y="3404244"/>
            <a:ext cx="6350678" cy="20779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Inicjatywa zakładała organizację spotkań oraz warsztatów poświęconych lokalnej kuchni oraz nauki podstaw rękodzieła związanego z powstaniem koronki siatkowej za pomocą iglicy.</a:t>
            </a:r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cs typeface="Times New Roman" panose="02020603050405020304" pitchFamily="18" charset="0"/>
              </a:rPr>
              <a:t>Zostały przeprowadzone warsztaty z przygotowania kiszonek oraz chleba na zakwasie. </a:t>
            </a:r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cs typeface="Times New Roman" panose="02020603050405020304" pitchFamily="18" charset="0"/>
              </a:rPr>
              <a:t>Realizacja zadania wpłynęła na podniesienie jakości życia społeczności lokalnej – wdrożono i pokazano dobre praktyki, podzielono się wiedzą i doświadczeniem.</a:t>
            </a: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29FD98A1-2313-412B-973A-555ABB639685}"/>
              </a:ext>
            </a:extLst>
          </p:cNvPr>
          <p:cNvSpPr/>
          <p:nvPr/>
        </p:nvSpPr>
        <p:spPr>
          <a:xfrm>
            <a:off x="-25166" y="2162852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/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Koło Gospodyń Wiejskich w Łapiczach „</a:t>
            </a:r>
            <a:r>
              <a:rPr lang="pl-PL" sz="3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Łapiczanki</a:t>
            </a:r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4517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-122585"/>
            <a:ext cx="12206054" cy="6865904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733425" y="3385772"/>
            <a:ext cx="4391025" cy="9699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2800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„PIĘKNE I POŻYTECZNE – W ZGODZIE Z NATURĄ”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192000" cy="203200"/>
          </a:xfrm>
          <a:prstGeom prst="rect">
            <a:avLst/>
          </a:prstGeom>
        </p:spPr>
      </p:pic>
      <p:sp>
        <p:nvSpPr>
          <p:cNvPr id="6" name="CustomShape 1"/>
          <p:cNvSpPr/>
          <p:nvPr/>
        </p:nvSpPr>
        <p:spPr>
          <a:xfrm>
            <a:off x="-2" y="423423"/>
            <a:ext cx="12190413" cy="692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800" b="1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Miejsce I - 4 500 zł</a:t>
            </a:r>
            <a:endParaRPr lang="pl-PL" sz="3800" spc="-1" dirty="0">
              <a:solidFill>
                <a:schemeClr val="bg1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3425" y="3012286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788077" y="1905222"/>
            <a:ext cx="106299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CustomShape 1"/>
          <p:cNvSpPr/>
          <p:nvPr/>
        </p:nvSpPr>
        <p:spPr>
          <a:xfrm>
            <a:off x="5012647" y="3404244"/>
            <a:ext cx="6350678" cy="28166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KGW w temacie „Piękne i pożyteczne – w zgodzie z naturą” zorganizowało: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1. Szkolenie dotyczące zakładania i pielęgnacji remizy.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2. Nasadzenia ,,pokazowej remizy” w miejscowości Szudziałowo.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3. Szkolenie wyjazdowe pn. ,,Bioróżnorodność na wyciągnięcie ręki” w Korycinach.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4. Warsztaty wyjazdowe: „Ziołowy Zakątek” Koryciny,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,,Zielona Dolina” Kuryły, podczas których uczestnicy zwiększyli wiedzę i nabyli umiejętności do przygotowywania potraw </a:t>
            </a:r>
          </a:p>
          <a:p>
            <a:r>
              <a:rPr lang="pl-PL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w duchu „zero waste”.</a:t>
            </a: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29FD98A1-2313-412B-973A-555ABB639685}"/>
              </a:ext>
            </a:extLst>
          </p:cNvPr>
          <p:cNvSpPr/>
          <p:nvPr/>
        </p:nvSpPr>
        <p:spPr>
          <a:xfrm>
            <a:off x="-25166" y="2161881"/>
            <a:ext cx="12206054" cy="6314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/>
            <a:r>
              <a:rPr lang="pl-PL" sz="3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Stowarzyszenie Przyjaciół Gminy Szudziałowo</a:t>
            </a:r>
          </a:p>
        </p:txBody>
      </p:sp>
    </p:spTree>
    <p:extLst>
      <p:ext uri="{BB962C8B-B14F-4D97-AF65-F5344CB8AC3E}">
        <p14:creationId xmlns:p14="http://schemas.microsoft.com/office/powerpoint/2010/main" val="1485385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206054" cy="686590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8616" y="6419334"/>
            <a:ext cx="12214670" cy="448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6" y="5084178"/>
            <a:ext cx="12207640" cy="139879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314559"/>
            <a:ext cx="122060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spc="-1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cs typeface="Calibri" pitchFamily="34" charset="0"/>
              </a:rPr>
              <a:t> </a:t>
            </a:r>
            <a:r>
              <a:rPr lang="pl-PL" sz="1000" b="1" spc="-1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cs typeface="Calibri" pitchFamily="34" charset="0"/>
              </a:rPr>
              <a:t>„Europejski Fundusz Rolny na rzecz Rozwoju Obszarów Wiejskich: Europa inwestująca w obszary wiejskie”</a:t>
            </a:r>
            <a:endParaRPr lang="pl-PL" sz="10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cs typeface="Calibri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944"/>
            <a:ext cx="12206054" cy="203434"/>
          </a:xfrm>
          <a:prstGeom prst="rect">
            <a:avLst/>
          </a:prstGeom>
        </p:spPr>
      </p:pic>
      <p:sp>
        <p:nvSpPr>
          <p:cNvPr id="15" name="CustomShape 2"/>
          <p:cNvSpPr/>
          <p:nvPr/>
        </p:nvSpPr>
        <p:spPr>
          <a:xfrm>
            <a:off x="-8616" y="590791"/>
            <a:ext cx="12197440" cy="5698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0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Wszystkim laureatom</a:t>
            </a:r>
          </a:p>
        </p:txBody>
      </p:sp>
      <p:sp>
        <p:nvSpPr>
          <p:cNvPr id="11" name="CustomShape 2"/>
          <p:cNvSpPr/>
          <p:nvPr/>
        </p:nvSpPr>
        <p:spPr>
          <a:xfrm>
            <a:off x="-25846" y="3179070"/>
            <a:ext cx="12214670" cy="5698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000" spc="-1" dirty="0">
                <a:solidFill>
                  <a:schemeClr val="bg1"/>
                </a:solidFill>
                <a:latin typeface="Century Gothic" pitchFamily="34" charset="0"/>
                <a:cs typeface="Times New Roman" panose="02020603050405020304" pitchFamily="18" charset="0"/>
              </a:rPr>
              <a:t>i zapraszamy do udziału w kolejnej edycji.</a:t>
            </a:r>
          </a:p>
        </p:txBody>
      </p:sp>
      <p:sp>
        <p:nvSpPr>
          <p:cNvPr id="12" name="CustomShape 2"/>
          <p:cNvSpPr/>
          <p:nvPr/>
        </p:nvSpPr>
        <p:spPr>
          <a:xfrm>
            <a:off x="0" y="1602017"/>
            <a:ext cx="12214670" cy="11238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7136" tIns="53568" rIns="107136" bIns="53568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6600" b="1" spc="-1" dirty="0">
                <a:solidFill>
                  <a:srgbClr val="00B0F0"/>
                </a:solidFill>
                <a:latin typeface="Century Gothic" pitchFamily="34" charset="0"/>
                <a:cs typeface="Times New Roman" panose="02020603050405020304" pitchFamily="18" charset="0"/>
              </a:rPr>
              <a:t>serdecznie gratulujemy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7675" y="6097112"/>
            <a:ext cx="176212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 charset="0"/>
                <a:cs typeface="Calibri" pitchFamily="34" charset="0"/>
              </a:rPr>
              <a:t>Unia Europejska</a:t>
            </a:r>
            <a:endParaRPr lang="pl-PL" sz="1000" dirty="0">
              <a:solidFill>
                <a:schemeClr val="tx1">
                  <a:lumMod val="95000"/>
                  <a:lumOff val="5000"/>
                </a:schemeClr>
              </a:solidFill>
              <a:latin typeface="Century Gothic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632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7311</TotalTime>
  <Words>1340</Words>
  <Application>Microsoft Office PowerPoint</Application>
  <PresentationFormat>Niestandardowy</PresentationFormat>
  <Paragraphs>160</Paragraphs>
  <Slides>19</Slides>
  <Notes>19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Gothic</vt:lpstr>
      <vt:lpstr>Symbol</vt:lpstr>
      <vt:lpstr>Times New Roman</vt:lpstr>
      <vt:lpstr>Wingdings</vt:lpstr>
      <vt:lpstr>Office Theme</vt:lpstr>
      <vt:lpstr>Prezentacja programu PowerPoint</vt:lpstr>
      <vt:lpstr>Prezentacja programu PowerPoint</vt:lpstr>
      <vt:lpstr>Skład kapituły</vt:lpstr>
      <vt:lpstr>Kategoria I</vt:lpstr>
      <vt:lpstr>Prezentacja programu PowerPoint</vt:lpstr>
      <vt:lpstr>Prezentacja programu PowerPoint</vt:lpstr>
      <vt:lpstr>Prezentacja programu PowerPoint</vt:lpstr>
      <vt:lpstr>Prezentacja programu PowerPoint</vt:lpstr>
      <vt:lpstr>Kategoria II</vt:lpstr>
      <vt:lpstr>Prezentacja programu PowerPoint</vt:lpstr>
      <vt:lpstr>Prezentacja programu PowerPoint</vt:lpstr>
      <vt:lpstr>Prezentacja programu PowerPoint</vt:lpstr>
      <vt:lpstr>Prezentacja programu PowerPoint</vt:lpstr>
      <vt:lpstr>Kategoria III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Informator dotyczący inwestycji, z udziałem środków z budżetu województwa, PUBLICZNYCH ZAKŁADÓW OPIEKI ZDROWOTNEJ,  DLA KTÓRYCH PODMIOTEM TWORZĄCYM JEST WOJEWÓDZTWO PODLASKIE</dc:title>
  <dc:creator>urszula.zawada</dc:creator>
  <cp:lastModifiedBy>Zalewska Emilia</cp:lastModifiedBy>
  <cp:revision>649</cp:revision>
  <cp:lastPrinted>2020-10-29T10:22:06Z</cp:lastPrinted>
  <dcterms:created xsi:type="dcterms:W3CDTF">2017-09-04T08:10:19Z</dcterms:created>
  <dcterms:modified xsi:type="dcterms:W3CDTF">2024-11-19T07:50:35Z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17</vt:i4>
  </property>
  <property fmtid="{D5CDD505-2E9C-101B-9397-08002B2CF9AE}" pid="8" name="PresentationFormat">
    <vt:lpwstr>Pokaz na ekranie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17</vt:i4>
  </property>
</Properties>
</file>